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14"/>
  </p:notesMasterIdLst>
  <p:handoutMasterIdLst>
    <p:handoutMasterId r:id="rId15"/>
  </p:handout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7" r:id="rId13"/>
  </p:sldIdLst>
  <p:sldSz cx="9144000" cy="6858000" type="screen4x3"/>
  <p:notesSz cx="6797675" cy="9926638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4" d="100"/>
          <a:sy n="74" d="100"/>
        </p:scale>
        <p:origin x="-354" y="19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8.xml"/><Relationship Id="rId19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0D8843D-DAD1-4CFD-9FD9-C6F8EAADB977}" type="datetimeFigureOut">
              <a:rPr lang="cs-CZ" smtClean="0"/>
              <a:t>18.4.2016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1322418-C066-46D1-AF38-DF4D1246540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053252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5C353E2-1BDF-4991-897F-D90C2D52990D}" type="datetimeFigureOut">
              <a:rPr lang="cs-CZ" smtClean="0"/>
              <a:t>18.4.2016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5429B27-9D19-4DD3-BB9C-8DB74FEC4C3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927988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smtClean="0"/>
              <a:t>Obrázek:</a:t>
            </a:r>
            <a:r>
              <a:rPr lang="cs-CZ" baseline="0" dirty="0" smtClean="0"/>
              <a:t> Bydlení nejen pro osoby se </a:t>
            </a:r>
            <a:r>
              <a:rPr lang="cs-CZ" baseline="0" smtClean="0"/>
              <a:t>zdravotním postižením, MPSV, 2012</a:t>
            </a:r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4EF8C1-C0C4-4986-A754-4A352FB16575}" type="slidenum">
              <a:rPr lang="cs-CZ" smtClean="0">
                <a:solidFill>
                  <a:prstClr val="black"/>
                </a:solidFill>
              </a:rPr>
              <a:pPr/>
              <a:t>2</a:t>
            </a:fld>
            <a:endParaRPr lang="cs-CZ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597655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18.4.2016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18.4.2016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18.4.2016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95A355-C397-4F5C-A2AF-C55ADD171A48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18.4.2016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92FE10-A271-4C18-8C34-FA0932076F62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6131068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95A355-C397-4F5C-A2AF-C55ADD171A48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18.4.2016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92FE10-A271-4C18-8C34-FA0932076F62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4789736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95A355-C397-4F5C-A2AF-C55ADD171A48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18.4.2016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92FE10-A271-4C18-8C34-FA0932076F62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0835205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95A355-C397-4F5C-A2AF-C55ADD171A48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18.4.2016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92FE10-A271-4C18-8C34-FA0932076F62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540397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95A355-C397-4F5C-A2AF-C55ADD171A48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18.4.2016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92FE10-A271-4C18-8C34-FA0932076F62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455492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95A355-C397-4F5C-A2AF-C55ADD171A48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18.4.2016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92FE10-A271-4C18-8C34-FA0932076F62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502247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95A355-C397-4F5C-A2AF-C55ADD171A48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18.4.2016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92FE10-A271-4C18-8C34-FA0932076F62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267505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95A355-C397-4F5C-A2AF-C55ADD171A48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18.4.2016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92FE10-A271-4C18-8C34-FA0932076F62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269439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18.4.2016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95A355-C397-4F5C-A2AF-C55ADD171A48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18.4.2016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92FE10-A271-4C18-8C34-FA0932076F62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2171878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95A355-C397-4F5C-A2AF-C55ADD171A48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18.4.2016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92FE10-A271-4C18-8C34-FA0932076F62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5662551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95A355-C397-4F5C-A2AF-C55ADD171A48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18.4.2016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92FE10-A271-4C18-8C34-FA0932076F62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04415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18.4.2016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18.4.2016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18.4.2016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18.4.2016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18.4.2016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18.4.2016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18.4.2016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EC1D4A-A796-47C3-A63E-CE236FB377E2}" type="datetimeFigureOut">
              <a:rPr lang="cs-CZ" smtClean="0"/>
              <a:t>18.4.2016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95A355-C397-4F5C-A2AF-C55ADD171A48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18.4.2016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92FE10-A271-4C18-8C34-FA0932076F62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750243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mailto:bretislav.kostal3@gmail.com" TargetMode="Externa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79512" y="548680"/>
            <a:ext cx="8640960" cy="3312367"/>
          </a:xfrm>
        </p:spPr>
        <p:txBody>
          <a:bodyPr>
            <a:normAutofit/>
          </a:bodyPr>
          <a:lstStyle/>
          <a:p>
            <a:r>
              <a:rPr lang="cs-CZ" b="1" dirty="0"/>
              <a:t>Mgr. Břetislav Košťál, </a:t>
            </a:r>
            <a:r>
              <a:rPr lang="cs-CZ" b="1" dirty="0" smtClean="0"/>
              <a:t>DiS.</a:t>
            </a:r>
            <a:br>
              <a:rPr lang="cs-CZ" b="1" dirty="0" smtClean="0"/>
            </a:br>
            <a:r>
              <a:rPr lang="pl-PL" sz="3100" dirty="0"/>
              <a:t>ambasador projektu</a:t>
            </a:r>
            <a:br>
              <a:rPr lang="pl-PL" sz="3100" dirty="0"/>
            </a:br>
            <a:r>
              <a:rPr lang="pl-PL" sz="3100" dirty="0"/>
              <a:t>"Na vlastní kůži"</a:t>
            </a:r>
            <a:r>
              <a:rPr lang="cs-CZ" sz="3100" dirty="0" smtClean="0"/>
              <a:t/>
            </a:r>
            <a:br>
              <a:rPr lang="cs-CZ" sz="3100" dirty="0" smtClean="0"/>
            </a:br>
            <a:r>
              <a:rPr lang="cs-CZ" b="1" dirty="0" smtClean="0"/>
              <a:t>Deinstitucionalizace </a:t>
            </a:r>
            <a:r>
              <a:rPr lang="cs-CZ" b="1" dirty="0"/>
              <a:t>a</a:t>
            </a:r>
            <a:br>
              <a:rPr lang="cs-CZ" b="1" dirty="0"/>
            </a:br>
            <a:r>
              <a:rPr lang="cs-CZ" b="1" dirty="0" smtClean="0"/>
              <a:t>reforma </a:t>
            </a:r>
            <a:r>
              <a:rPr lang="cs-CZ" b="1" dirty="0"/>
              <a:t>péče o duševní </a:t>
            </a:r>
            <a:r>
              <a:rPr lang="cs-CZ" b="1" dirty="0" smtClean="0"/>
              <a:t>zdraví v ČR</a:t>
            </a:r>
            <a:endParaRPr lang="cs-CZ" b="1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47664" y="4149080"/>
            <a:ext cx="6224736" cy="1489720"/>
          </a:xfrm>
        </p:spPr>
        <p:txBody>
          <a:bodyPr/>
          <a:lstStyle/>
          <a:p>
            <a:pPr lvl="0"/>
            <a:r>
              <a:rPr lang="cs-CZ" sz="2800" dirty="0">
                <a:solidFill>
                  <a:prstClr val="black"/>
                </a:solidFill>
              </a:rPr>
              <a:t>Konference Na vlastní kůži </a:t>
            </a:r>
          </a:p>
          <a:p>
            <a:pPr lvl="0"/>
            <a:r>
              <a:rPr lang="cs-CZ" sz="2800" dirty="0">
                <a:solidFill>
                  <a:prstClr val="black"/>
                </a:solidFill>
              </a:rPr>
              <a:t>19.4. 2016, Praha</a:t>
            </a:r>
          </a:p>
          <a:p>
            <a:endParaRPr lang="cs-CZ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4581128"/>
            <a:ext cx="1079500" cy="835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2280" y="4725144"/>
            <a:ext cx="1438275" cy="8651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5415891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Vztahy a jejich podpora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51520" y="1340768"/>
            <a:ext cx="8435280" cy="5184576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cs-CZ" sz="2800" dirty="0" smtClean="0"/>
              <a:t>…při </a:t>
            </a:r>
            <a:r>
              <a:rPr lang="cs-CZ" sz="2800" dirty="0"/>
              <a:t>dlouhodobých hospitalizacích trpí rodinné </a:t>
            </a:r>
            <a:r>
              <a:rPr lang="cs-CZ" sz="2800" dirty="0" smtClean="0"/>
              <a:t>a partnerské </a:t>
            </a:r>
            <a:r>
              <a:rPr lang="cs-CZ" sz="2800" dirty="0"/>
              <a:t>vztahy</a:t>
            </a:r>
            <a:r>
              <a:rPr lang="cs-CZ" sz="2800" dirty="0" smtClean="0"/>
              <a:t>...</a:t>
            </a:r>
          </a:p>
          <a:p>
            <a:pPr marL="0" indent="0">
              <a:buNone/>
            </a:pPr>
            <a:r>
              <a:rPr lang="cs-CZ" sz="2800" dirty="0" smtClean="0"/>
              <a:t>…medikace léčba ovlivňuje chování a má vliv na rodinné a partnerské vztahy </a:t>
            </a:r>
          </a:p>
          <a:p>
            <a:pPr marL="0" indent="0">
              <a:buNone/>
            </a:pPr>
            <a:r>
              <a:rPr lang="cs-CZ" sz="2800" dirty="0" smtClean="0"/>
              <a:t>Je třeba:</a:t>
            </a:r>
          </a:p>
          <a:p>
            <a:r>
              <a:rPr lang="cs-CZ" sz="2800" dirty="0" smtClean="0"/>
              <a:t>Podporovat rodinu, zejména vztahy a spolužití rodičů a dětí, partnerů během léčby</a:t>
            </a:r>
          </a:p>
          <a:p>
            <a:r>
              <a:rPr lang="cs-CZ" sz="2800" dirty="0" smtClean="0"/>
              <a:t>Podporovat udržení vztahů během léčby a navazování vztahů během přechodu z ústavní/</a:t>
            </a:r>
            <a:r>
              <a:rPr lang="cs-CZ" sz="2800" dirty="0" err="1" smtClean="0"/>
              <a:t>instiuitucionální</a:t>
            </a:r>
            <a:r>
              <a:rPr lang="cs-CZ" sz="2800" dirty="0" smtClean="0"/>
              <a:t> léčby do běžného života, komunity</a:t>
            </a:r>
          </a:p>
          <a:p>
            <a:r>
              <a:rPr lang="cs-CZ" sz="2800" dirty="0" smtClean="0"/>
              <a:t>Nabízet psychoterapii pro rodinu a páry</a:t>
            </a:r>
          </a:p>
          <a:p>
            <a:r>
              <a:rPr lang="cs-CZ" sz="2800" dirty="0" smtClean="0"/>
              <a:t>Při návratu z pobytové léčby/pobytu v ústavu myslet i na rehabilitaci a podporu ve vztahové, sociální a emocionální rovině</a:t>
            </a:r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val="133540169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899592" y="692696"/>
            <a:ext cx="6912768" cy="45858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3600" dirty="0" smtClean="0"/>
              <a:t>	</a:t>
            </a:r>
          </a:p>
          <a:p>
            <a:pPr algn="ctr"/>
            <a:r>
              <a:rPr lang="pl-PL" sz="4000" b="1" dirty="0" smtClean="0"/>
              <a:t>Děkuji </a:t>
            </a:r>
            <a:r>
              <a:rPr lang="pl-PL" sz="4000" b="1" dirty="0"/>
              <a:t>za </a:t>
            </a:r>
            <a:r>
              <a:rPr lang="pl-PL" sz="4000" b="1" dirty="0" smtClean="0"/>
              <a:t>pozornost </a:t>
            </a:r>
            <a:endParaRPr lang="pl-PL" sz="4000" b="1" dirty="0"/>
          </a:p>
          <a:p>
            <a:endParaRPr lang="pl-PL" sz="3600" dirty="0" smtClean="0"/>
          </a:p>
          <a:p>
            <a:endParaRPr lang="pl-PL" sz="3600" dirty="0"/>
          </a:p>
          <a:p>
            <a:endParaRPr lang="pl-PL" sz="3600" dirty="0" smtClean="0"/>
          </a:p>
          <a:p>
            <a:endParaRPr lang="pl-PL" sz="3600" dirty="0"/>
          </a:p>
          <a:p>
            <a:r>
              <a:rPr lang="pl-PL" sz="3600" dirty="0"/>
              <a:t>e-mail: </a:t>
            </a:r>
            <a:r>
              <a:rPr lang="pl-PL" sz="3600" dirty="0" smtClean="0">
                <a:hlinkClick r:id="rId2"/>
              </a:rPr>
              <a:t>bretislav.kostal3@gmail.com</a:t>
            </a:r>
            <a:endParaRPr lang="pl-PL" sz="3600" dirty="0" smtClean="0"/>
          </a:p>
          <a:p>
            <a:endParaRPr lang="pl-PL" sz="3600" dirty="0"/>
          </a:p>
        </p:txBody>
      </p:sp>
    </p:spTree>
    <p:extLst>
      <p:ext uri="{BB962C8B-B14F-4D97-AF65-F5344CB8AC3E}">
        <p14:creationId xmlns:p14="http://schemas.microsoft.com/office/powerpoint/2010/main" val="7706361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7503" y="260648"/>
            <a:ext cx="8856985" cy="6336704"/>
          </a:xfrm>
        </p:spPr>
        <p:txBody>
          <a:bodyPr/>
          <a:lstStyle/>
          <a:p>
            <a:pPr marL="0" indent="0">
              <a:buNone/>
            </a:pPr>
            <a:r>
              <a:rPr lang="cs-CZ" b="1" dirty="0" smtClean="0"/>
              <a:t>Ústavní, dlouhodobé pobytové, zařízení  </a:t>
            </a:r>
          </a:p>
          <a:p>
            <a:r>
              <a:rPr lang="cs-CZ" sz="2800" dirty="0" smtClean="0"/>
              <a:t>koncentruje pod </a:t>
            </a:r>
            <a:r>
              <a:rPr lang="cs-CZ" sz="2800" dirty="0"/>
              <a:t>jednu </a:t>
            </a:r>
            <a:r>
              <a:rPr lang="cs-CZ" sz="2800" dirty="0" smtClean="0"/>
              <a:t>střechu pracoviště zaměstnanců a bydlení lidí</a:t>
            </a:r>
          </a:p>
          <a:p>
            <a:r>
              <a:rPr lang="cs-CZ" sz="2800" dirty="0" smtClean="0"/>
              <a:t>shromažďuje lidi podle určité charakteristiky</a:t>
            </a:r>
          </a:p>
          <a:p>
            <a:r>
              <a:rPr lang="cs-CZ" sz="2800" dirty="0" smtClean="0"/>
              <a:t>odděluje obyvatele od společnosti a běžného života</a:t>
            </a:r>
          </a:p>
          <a:p>
            <a:r>
              <a:rPr lang="cs-CZ" sz="2800" dirty="0" smtClean="0"/>
              <a:t>nabízí „jako práci“, „jako život“, „jako domov“</a:t>
            </a:r>
            <a:endParaRPr lang="cs-CZ" sz="2800" dirty="0"/>
          </a:p>
        </p:txBody>
      </p:sp>
      <p:pic>
        <p:nvPicPr>
          <p:cNvPr id="2050" name="Picture 2" descr="0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62654" y="3573016"/>
            <a:ext cx="4307614" cy="32712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0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573016"/>
            <a:ext cx="4979093" cy="32712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935780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Reforma péče o duševní zdraví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Deinstitucionalizace =transformace</a:t>
            </a:r>
          </a:p>
          <a:p>
            <a:pPr marL="0" indent="0">
              <a:buNone/>
            </a:pPr>
            <a:r>
              <a:rPr lang="cs-CZ" dirty="0" smtClean="0"/>
              <a:t>ústavních </a:t>
            </a:r>
            <a:r>
              <a:rPr lang="cs-CZ" dirty="0"/>
              <a:t>(velkokapacitních, dlouhodobých a</a:t>
            </a:r>
          </a:p>
          <a:p>
            <a:pPr marL="0" indent="0">
              <a:buNone/>
            </a:pPr>
            <a:r>
              <a:rPr lang="cs-CZ" dirty="0"/>
              <a:t>izolovaných....) služeb ve služby komunitní</a:t>
            </a:r>
          </a:p>
          <a:p>
            <a:pPr marL="0" indent="0">
              <a:buNone/>
            </a:pPr>
            <a:r>
              <a:rPr lang="cs-CZ" dirty="0"/>
              <a:t>(individuální, ambulantní..., dosažitelné)</a:t>
            </a:r>
          </a:p>
          <a:p>
            <a:r>
              <a:rPr lang="cs-CZ" dirty="0" smtClean="0"/>
              <a:t>Psychiatrická léčebna, PN </a:t>
            </a:r>
            <a:r>
              <a:rPr lang="cs-CZ" dirty="0"/>
              <a:t>(psychiatrická nemocnice) se transformuje </a:t>
            </a:r>
            <a:r>
              <a:rPr lang="cs-CZ" dirty="0" smtClean="0"/>
              <a:t>ve zdravotně </a:t>
            </a:r>
            <a:r>
              <a:rPr lang="cs-CZ" dirty="0"/>
              <a:t>sociální služby v komunitě</a:t>
            </a:r>
          </a:p>
        </p:txBody>
      </p:sp>
    </p:spTree>
    <p:extLst>
      <p:ext uri="{BB962C8B-B14F-4D97-AF65-F5344CB8AC3E}">
        <p14:creationId xmlns:p14="http://schemas.microsoft.com/office/powerpoint/2010/main" val="38184380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Důvody Deinstitucionalizace PN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cs-CZ" sz="3300" dirty="0"/>
              <a:t>"hospitalismus" nezdravá a nepřirozená</a:t>
            </a:r>
          </a:p>
          <a:p>
            <a:r>
              <a:rPr lang="cs-CZ" sz="3300" dirty="0"/>
              <a:t>závislost klienta na péči</a:t>
            </a:r>
          </a:p>
          <a:p>
            <a:r>
              <a:rPr lang="cs-CZ" sz="3300" dirty="0" smtClean="0"/>
              <a:t>Paternalistický </a:t>
            </a:r>
            <a:r>
              <a:rPr lang="cs-CZ" sz="3300" dirty="0"/>
              <a:t>přístup ke klientovi a</a:t>
            </a:r>
          </a:p>
          <a:p>
            <a:r>
              <a:rPr lang="cs-CZ" sz="3300" dirty="0"/>
              <a:t>hierarchický nerovný vztah</a:t>
            </a:r>
          </a:p>
          <a:p>
            <a:r>
              <a:rPr lang="cs-CZ" sz="3300" dirty="0" smtClean="0"/>
              <a:t>Klient </a:t>
            </a:r>
            <a:r>
              <a:rPr lang="cs-CZ" sz="3300" dirty="0"/>
              <a:t>nemá možnost participovat na </a:t>
            </a:r>
            <a:r>
              <a:rPr lang="cs-CZ" sz="3300" dirty="0" smtClean="0"/>
              <a:t>své </a:t>
            </a:r>
            <a:r>
              <a:rPr lang="cs-CZ" sz="3300" dirty="0" err="1" smtClean="0"/>
              <a:t>úzdravě</a:t>
            </a:r>
            <a:r>
              <a:rPr lang="cs-CZ" sz="3300" dirty="0" smtClean="0"/>
              <a:t> </a:t>
            </a:r>
            <a:r>
              <a:rPr lang="cs-CZ" sz="3300" dirty="0"/>
              <a:t>"RECOVERY" a nemůže si </a:t>
            </a:r>
            <a:r>
              <a:rPr lang="cs-CZ" sz="3300" dirty="0" smtClean="0"/>
              <a:t>vybrat služby</a:t>
            </a:r>
            <a:r>
              <a:rPr lang="cs-CZ" sz="3300" dirty="0"/>
              <a:t>, které potřebuje</a:t>
            </a:r>
          </a:p>
          <a:p>
            <a:r>
              <a:rPr lang="cs-CZ" sz="3300" dirty="0" smtClean="0"/>
              <a:t>Ústavní dlouhodobá péče </a:t>
            </a:r>
            <a:r>
              <a:rPr lang="cs-CZ" sz="3300" dirty="0"/>
              <a:t>je drahá, je neekonomická</a:t>
            </a:r>
          </a:p>
          <a:p>
            <a:r>
              <a:rPr lang="cs-CZ" sz="3300" dirty="0" smtClean="0"/>
              <a:t>2000</a:t>
            </a:r>
            <a:r>
              <a:rPr lang="cs-CZ" sz="3300" dirty="0"/>
              <a:t>,- Kč/osoba/den </a:t>
            </a:r>
            <a:r>
              <a:rPr lang="cs-CZ" sz="3300" dirty="0" smtClean="0"/>
              <a:t>= 730.000</a:t>
            </a:r>
            <a:r>
              <a:rPr lang="cs-CZ" sz="3300" dirty="0"/>
              <a:t>,- Kč/osoba/rok </a:t>
            </a:r>
            <a:endParaRPr lang="cs-CZ" sz="3300" dirty="0" smtClean="0"/>
          </a:p>
          <a:p>
            <a:pPr marL="0" indent="0">
              <a:buNone/>
            </a:pPr>
            <a:r>
              <a:rPr lang="cs-CZ" sz="2400" dirty="0" smtClean="0"/>
              <a:t>						(</a:t>
            </a:r>
            <a:r>
              <a:rPr lang="cs-CZ" sz="2400" dirty="0"/>
              <a:t>MUDr. </a:t>
            </a:r>
            <a:r>
              <a:rPr lang="cs-CZ" sz="2400" dirty="0" smtClean="0"/>
              <a:t>Hana Papežová</a:t>
            </a:r>
            <a:r>
              <a:rPr lang="cs-CZ" sz="2400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4901329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Provozování nových služeb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/>
              <a:t>Rozšířené ambulance</a:t>
            </a:r>
          </a:p>
          <a:p>
            <a:r>
              <a:rPr lang="cs-CZ" dirty="0" smtClean="0"/>
              <a:t>CDZ </a:t>
            </a:r>
            <a:r>
              <a:rPr lang="cs-CZ" dirty="0"/>
              <a:t>-"centra duševního zdraví"</a:t>
            </a:r>
          </a:p>
          <a:p>
            <a:r>
              <a:rPr lang="cs-CZ" dirty="0" smtClean="0"/>
              <a:t>CHKB </a:t>
            </a:r>
            <a:r>
              <a:rPr lang="cs-CZ" dirty="0"/>
              <a:t>– chráněné komunitní bydlení,</a:t>
            </a:r>
          </a:p>
          <a:p>
            <a:r>
              <a:rPr lang="cs-CZ" dirty="0" smtClean="0"/>
              <a:t>CHB </a:t>
            </a:r>
            <a:r>
              <a:rPr lang="cs-CZ" dirty="0"/>
              <a:t>– chráněné bydlení</a:t>
            </a:r>
          </a:p>
          <a:p>
            <a:r>
              <a:rPr lang="cs-CZ" dirty="0" smtClean="0"/>
              <a:t>PSB </a:t>
            </a:r>
            <a:r>
              <a:rPr lang="cs-CZ" dirty="0"/>
              <a:t>– podpora samostatného bydlení</a:t>
            </a:r>
          </a:p>
          <a:p>
            <a:r>
              <a:rPr lang="cs-CZ" dirty="0" smtClean="0"/>
              <a:t>Práce </a:t>
            </a:r>
            <a:r>
              <a:rPr lang="cs-CZ" dirty="0"/>
              <a:t>– chráněné </a:t>
            </a:r>
            <a:r>
              <a:rPr lang="cs-CZ" dirty="0" smtClean="0"/>
              <a:t>nebo podporované </a:t>
            </a:r>
            <a:r>
              <a:rPr lang="cs-CZ" dirty="0"/>
              <a:t>zaměstnávání</a:t>
            </a:r>
          </a:p>
          <a:p>
            <a:r>
              <a:rPr lang="cs-CZ" dirty="0" smtClean="0"/>
              <a:t>Podpora </a:t>
            </a:r>
            <a:r>
              <a:rPr lang="cs-CZ" dirty="0"/>
              <a:t>sociálního podnikání</a:t>
            </a:r>
          </a:p>
        </p:txBody>
      </p:sp>
    </p:spTree>
    <p:extLst>
      <p:ext uri="{BB962C8B-B14F-4D97-AF65-F5344CB8AC3E}">
        <p14:creationId xmlns:p14="http://schemas.microsoft.com/office/powerpoint/2010/main" val="20305002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Rozšířené ambulance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3701008"/>
          </a:xfrm>
        </p:spPr>
        <p:txBody>
          <a:bodyPr/>
          <a:lstStyle/>
          <a:p>
            <a:r>
              <a:rPr lang="cs-CZ" dirty="0"/>
              <a:t>Zdravotnické zařízení</a:t>
            </a:r>
          </a:p>
          <a:p>
            <a:r>
              <a:rPr lang="cs-CZ" dirty="0" smtClean="0"/>
              <a:t>Pro </a:t>
            </a:r>
            <a:r>
              <a:rPr lang="cs-CZ" dirty="0"/>
              <a:t>stabilizované klienty s menší mírou</a:t>
            </a:r>
          </a:p>
          <a:p>
            <a:pPr marL="0" indent="0">
              <a:buNone/>
            </a:pPr>
            <a:r>
              <a:rPr lang="cs-CZ" dirty="0"/>
              <a:t>podpory</a:t>
            </a:r>
          </a:p>
          <a:p>
            <a:r>
              <a:rPr lang="cs-CZ" dirty="0" smtClean="0"/>
              <a:t>Malý </a:t>
            </a:r>
            <a:r>
              <a:rPr lang="cs-CZ" dirty="0"/>
              <a:t>multidisciplinární tým</a:t>
            </a:r>
          </a:p>
          <a:p>
            <a:r>
              <a:rPr lang="cs-CZ" dirty="0" smtClean="0"/>
              <a:t>1 </a:t>
            </a:r>
            <a:r>
              <a:rPr lang="cs-CZ" dirty="0"/>
              <a:t>až 2 psychiatři, </a:t>
            </a:r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terénní </a:t>
            </a:r>
            <a:r>
              <a:rPr lang="cs-CZ" dirty="0"/>
              <a:t>sestra, </a:t>
            </a:r>
            <a:r>
              <a:rPr lang="cs-CZ" dirty="0" smtClean="0"/>
              <a:t>psycholog a sociální </a:t>
            </a:r>
            <a:r>
              <a:rPr lang="cs-CZ" dirty="0"/>
              <a:t>pracovník</a:t>
            </a:r>
          </a:p>
        </p:txBody>
      </p:sp>
    </p:spTree>
    <p:extLst>
      <p:ext uri="{BB962C8B-B14F-4D97-AF65-F5344CB8AC3E}">
        <p14:creationId xmlns:p14="http://schemas.microsoft.com/office/powerpoint/2010/main" val="6456175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CDZ – centra duševního zdraví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/>
              <a:t>Sociálně – zdravotní služby</a:t>
            </a:r>
          </a:p>
          <a:p>
            <a:r>
              <a:rPr lang="cs-CZ" dirty="0" smtClean="0"/>
              <a:t>Prevence </a:t>
            </a:r>
            <a:r>
              <a:rPr lang="cs-CZ" dirty="0"/>
              <a:t>hospitalizací (zvládnutí 1. ataky v</a:t>
            </a:r>
          </a:p>
          <a:p>
            <a:r>
              <a:rPr lang="cs-CZ" dirty="0"/>
              <a:t>CDZ nebo doma)</a:t>
            </a:r>
          </a:p>
          <a:p>
            <a:r>
              <a:rPr lang="cs-CZ" dirty="0" smtClean="0"/>
              <a:t>Pro </a:t>
            </a:r>
            <a:r>
              <a:rPr lang="cs-CZ" dirty="0"/>
              <a:t>klienty s větší potřebou podpory</a:t>
            </a:r>
          </a:p>
          <a:p>
            <a:r>
              <a:rPr lang="cs-CZ" dirty="0" smtClean="0"/>
              <a:t>Větší </a:t>
            </a:r>
            <a:r>
              <a:rPr lang="cs-CZ" dirty="0"/>
              <a:t>multidisciplinární tým</a:t>
            </a:r>
          </a:p>
          <a:p>
            <a:r>
              <a:rPr lang="cs-CZ" dirty="0" smtClean="0"/>
              <a:t>Služby </a:t>
            </a:r>
            <a:r>
              <a:rPr lang="cs-CZ" dirty="0"/>
              <a:t>jak v CDZ, tak v terénu, u klienta doma</a:t>
            </a:r>
          </a:p>
          <a:p>
            <a:r>
              <a:rPr lang="cs-CZ" dirty="0" smtClean="0"/>
              <a:t>Krizové </a:t>
            </a:r>
            <a:r>
              <a:rPr lang="cs-CZ" dirty="0"/>
              <a:t>centrum s několika lůžky</a:t>
            </a:r>
          </a:p>
          <a:p>
            <a:r>
              <a:rPr lang="cs-CZ" dirty="0" smtClean="0"/>
              <a:t>Centrum </a:t>
            </a:r>
            <a:r>
              <a:rPr lang="cs-CZ" dirty="0"/>
              <a:t>denních aktivit</a:t>
            </a:r>
          </a:p>
        </p:txBody>
      </p:sp>
    </p:spTree>
    <p:extLst>
      <p:ext uri="{BB962C8B-B14F-4D97-AF65-F5344CB8AC3E}">
        <p14:creationId xmlns:p14="http://schemas.microsoft.com/office/powerpoint/2010/main" val="33097936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Bydlení</a:t>
            </a:r>
            <a:endParaRPr lang="cs-CZ" dirty="0"/>
          </a:p>
        </p:txBody>
      </p:sp>
      <p:sp>
        <p:nvSpPr>
          <p:cNvPr id="4" name="Zástupný symbol pro obsah 3"/>
          <p:cNvSpPr>
            <a:spLocks noGrp="1"/>
          </p:cNvSpPr>
          <p:nvPr>
            <p:ph idx="1"/>
          </p:nvPr>
        </p:nvSpPr>
        <p:spPr>
          <a:xfrm>
            <a:off x="323528" y="1412776"/>
            <a:ext cx="8363272" cy="4713387"/>
          </a:xfrm>
        </p:spPr>
        <p:txBody>
          <a:bodyPr>
            <a:normAutofit fontScale="92500"/>
          </a:bodyPr>
          <a:lstStyle/>
          <a:p>
            <a:r>
              <a:rPr lang="cs-CZ" b="1" dirty="0"/>
              <a:t>CHKB</a:t>
            </a:r>
            <a:r>
              <a:rPr lang="cs-CZ" dirty="0"/>
              <a:t> – chráněné komunitní </a:t>
            </a:r>
            <a:r>
              <a:rPr lang="cs-CZ" dirty="0" smtClean="0"/>
              <a:t>(sdílené) bydlení </a:t>
            </a:r>
            <a:r>
              <a:rPr lang="cs-CZ" dirty="0"/>
              <a:t>s </a:t>
            </a:r>
            <a:r>
              <a:rPr lang="cs-CZ" dirty="0" smtClean="0"/>
              <a:t>různou mírou </a:t>
            </a:r>
            <a:r>
              <a:rPr lang="cs-CZ" dirty="0"/>
              <a:t>podpory </a:t>
            </a:r>
            <a:r>
              <a:rPr lang="cs-CZ" dirty="0" smtClean="0"/>
              <a:t>asistence od </a:t>
            </a:r>
            <a:r>
              <a:rPr lang="cs-CZ" dirty="0"/>
              <a:t>nonstop služby na "</a:t>
            </a:r>
            <a:r>
              <a:rPr lang="cs-CZ" dirty="0" smtClean="0"/>
              <a:t>celý život</a:t>
            </a:r>
            <a:r>
              <a:rPr lang="cs-CZ" dirty="0"/>
              <a:t>" po samostatné svépomocné komunity </a:t>
            </a:r>
            <a:r>
              <a:rPr lang="cs-CZ" dirty="0" smtClean="0"/>
              <a:t>a družstva </a:t>
            </a:r>
            <a:r>
              <a:rPr lang="cs-CZ" dirty="0"/>
              <a:t>na přechodnou dobu</a:t>
            </a:r>
            <a:r>
              <a:rPr lang="cs-CZ" dirty="0" smtClean="0"/>
              <a:t>.(Obce </a:t>
            </a:r>
            <a:r>
              <a:rPr lang="cs-CZ" dirty="0"/>
              <a:t>a NNO</a:t>
            </a:r>
            <a:r>
              <a:rPr lang="cs-CZ" dirty="0" smtClean="0"/>
              <a:t>). Každý </a:t>
            </a:r>
            <a:r>
              <a:rPr lang="cs-CZ" dirty="0"/>
              <a:t>má </a:t>
            </a:r>
            <a:r>
              <a:rPr lang="cs-CZ" dirty="0" smtClean="0"/>
              <a:t>svoji ložnici, společné sociální, obývák,  </a:t>
            </a:r>
            <a:r>
              <a:rPr lang="cs-CZ" dirty="0"/>
              <a:t>kuchyň.</a:t>
            </a:r>
          </a:p>
          <a:p>
            <a:r>
              <a:rPr lang="cs-CZ" b="1" dirty="0" smtClean="0"/>
              <a:t>CHB</a:t>
            </a:r>
            <a:r>
              <a:rPr lang="cs-CZ" dirty="0" smtClean="0"/>
              <a:t> </a:t>
            </a:r>
            <a:r>
              <a:rPr lang="cs-CZ" dirty="0"/>
              <a:t>– chráněné bydlení </a:t>
            </a:r>
            <a:r>
              <a:rPr lang="cs-CZ" dirty="0" smtClean="0"/>
              <a:t>. Obce, kraje </a:t>
            </a:r>
            <a:r>
              <a:rPr lang="cs-CZ" dirty="0"/>
              <a:t>a NNO</a:t>
            </a:r>
          </a:p>
          <a:p>
            <a:r>
              <a:rPr lang="cs-CZ" b="1" dirty="0" smtClean="0"/>
              <a:t>PSB</a:t>
            </a:r>
            <a:r>
              <a:rPr lang="cs-CZ" dirty="0" smtClean="0"/>
              <a:t> </a:t>
            </a:r>
            <a:r>
              <a:rPr lang="cs-CZ" dirty="0"/>
              <a:t>– podpora samostatného bydlení u klienta</a:t>
            </a:r>
          </a:p>
          <a:p>
            <a:pPr marL="0" indent="0">
              <a:buNone/>
            </a:pPr>
            <a:r>
              <a:rPr lang="cs-CZ" dirty="0"/>
              <a:t>doma (ve vlastním nebo sdíleném bytě</a:t>
            </a:r>
            <a:r>
              <a:rPr lang="cs-CZ" dirty="0" smtClean="0"/>
              <a:t>).Obce a NNO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3404786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Práce a zaměstnání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/>
              <a:t>Pracovní </a:t>
            </a:r>
            <a:r>
              <a:rPr lang="cs-CZ" dirty="0" smtClean="0"/>
              <a:t>rehabilitace, sociálně-terapeutické dílny</a:t>
            </a:r>
            <a:endParaRPr lang="cs-CZ" dirty="0"/>
          </a:p>
          <a:p>
            <a:r>
              <a:rPr lang="cs-CZ" dirty="0" smtClean="0"/>
              <a:t>Tréninková </a:t>
            </a:r>
            <a:r>
              <a:rPr lang="cs-CZ" dirty="0"/>
              <a:t>pracovní místa</a:t>
            </a:r>
          </a:p>
          <a:p>
            <a:r>
              <a:rPr lang="cs-CZ" dirty="0" smtClean="0"/>
              <a:t>Podporované </a:t>
            </a:r>
            <a:r>
              <a:rPr lang="cs-CZ" dirty="0"/>
              <a:t>zaměstnávání s pracovní</a:t>
            </a:r>
          </a:p>
          <a:p>
            <a:pPr marL="0" indent="0">
              <a:buNone/>
            </a:pPr>
            <a:r>
              <a:rPr lang="cs-CZ" dirty="0" smtClean="0"/>
              <a:t>  	asistencí</a:t>
            </a:r>
            <a:endParaRPr lang="cs-CZ" dirty="0"/>
          </a:p>
          <a:p>
            <a:r>
              <a:rPr lang="cs-CZ" dirty="0" smtClean="0"/>
              <a:t>Podpora </a:t>
            </a:r>
            <a:r>
              <a:rPr lang="cs-CZ" dirty="0"/>
              <a:t>sociálního podnikání</a:t>
            </a:r>
          </a:p>
          <a:p>
            <a:r>
              <a:rPr lang="cs-CZ" dirty="0" smtClean="0"/>
              <a:t>Motivace </a:t>
            </a:r>
            <a:r>
              <a:rPr lang="cs-CZ" dirty="0"/>
              <a:t>firem zaměstnávat lidi s OZP, s</a:t>
            </a:r>
          </a:p>
          <a:p>
            <a:pPr marL="0" indent="0">
              <a:buNone/>
            </a:pPr>
            <a:r>
              <a:rPr lang="cs-CZ" dirty="0" smtClean="0"/>
              <a:t>	duševním </a:t>
            </a:r>
            <a:r>
              <a:rPr lang="cs-CZ" dirty="0"/>
              <a:t>onemocněním</a:t>
            </a:r>
          </a:p>
        </p:txBody>
      </p:sp>
    </p:spTree>
    <p:extLst>
      <p:ext uri="{BB962C8B-B14F-4D97-AF65-F5344CB8AC3E}">
        <p14:creationId xmlns:p14="http://schemas.microsoft.com/office/powerpoint/2010/main" val="676281363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</TotalTime>
  <Words>458</Words>
  <Application>Microsoft Office PowerPoint</Application>
  <PresentationFormat>Předvádění na obrazovce (4:3)</PresentationFormat>
  <Paragraphs>77</Paragraphs>
  <Slides>11</Slides>
  <Notes>1</Notes>
  <HiddenSlides>0</HiddenSlides>
  <MMClips>0</MMClips>
  <ScaleCrop>false</ScaleCrop>
  <HeadingPairs>
    <vt:vector size="4" baseType="variant">
      <vt:variant>
        <vt:lpstr>Motiv</vt:lpstr>
      </vt:variant>
      <vt:variant>
        <vt:i4>2</vt:i4>
      </vt:variant>
      <vt:variant>
        <vt:lpstr>Nadpisy snímků</vt:lpstr>
      </vt:variant>
      <vt:variant>
        <vt:i4>11</vt:i4>
      </vt:variant>
    </vt:vector>
  </HeadingPairs>
  <TitlesOfParts>
    <vt:vector size="13" baseType="lpstr">
      <vt:lpstr>Motiv sady Office</vt:lpstr>
      <vt:lpstr>Motiv systému Office</vt:lpstr>
      <vt:lpstr>Mgr. Břetislav Košťál, DiS. ambasador projektu "Na vlastní kůži" Deinstitucionalizace a reforma péče o duševní zdraví v ČR</vt:lpstr>
      <vt:lpstr>Prezentace aplikace PowerPoint</vt:lpstr>
      <vt:lpstr>Reforma péče o duševní zdraví</vt:lpstr>
      <vt:lpstr>Důvody Deinstitucionalizace PN</vt:lpstr>
      <vt:lpstr>Provozování nových služeb</vt:lpstr>
      <vt:lpstr>Rozšířené ambulance</vt:lpstr>
      <vt:lpstr>CDZ – centra duševního zdraví</vt:lpstr>
      <vt:lpstr>Bydlení</vt:lpstr>
      <vt:lpstr>Práce a zaměstnání</vt:lpstr>
      <vt:lpstr>Vztahy a jejich podpora</vt:lpstr>
      <vt:lpstr>Prezentace aplikace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Mgr. Břetislav Košťál, DiS. ambasador projektu "Na vlastní kůži" Deinstitucionalizace a reforma péče o duševní zdraví v ČR</dc:title>
  <dc:creator>thradilkova</dc:creator>
  <cp:lastModifiedBy>Terezie Hradilková</cp:lastModifiedBy>
  <cp:revision>6</cp:revision>
  <cp:lastPrinted>2016-04-18T18:30:02Z</cp:lastPrinted>
  <dcterms:created xsi:type="dcterms:W3CDTF">2016-04-18T17:56:54Z</dcterms:created>
  <dcterms:modified xsi:type="dcterms:W3CDTF">2016-04-18T18:38:03Z</dcterms:modified>
</cp:coreProperties>
</file>