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24" r:id="rId3"/>
    <p:sldId id="337" r:id="rId4"/>
    <p:sldId id="338" r:id="rId5"/>
    <p:sldId id="339" r:id="rId6"/>
    <p:sldId id="340" r:id="rId7"/>
    <p:sldId id="341" r:id="rId8"/>
    <p:sldId id="342" r:id="rId9"/>
    <p:sldId id="343" r:id="rId10"/>
    <p:sldId id="344" r:id="rId11"/>
    <p:sldId id="345" r:id="rId12"/>
    <p:sldId id="346" r:id="rId13"/>
    <p:sldId id="347" r:id="rId14"/>
    <p:sldId id="348" r:id="rId15"/>
    <p:sldId id="349" r:id="rId16"/>
    <p:sldId id="357" r:id="rId17"/>
    <p:sldId id="358" r:id="rId18"/>
    <p:sldId id="359" r:id="rId19"/>
    <p:sldId id="350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I:\PhD%20studium\v&#253;zkum\v&#253;zkum%20pacienti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I:\PhD%20studium\v&#253;zkum\v&#253;zkum%20pacienti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I:\PhD%20studium\v&#253;zkum\v&#253;zkum%20pacienti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I:\PhD%20studium\v&#253;zkum\v&#253;zkum%20pacienti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I:\PhD%20studium\v&#253;zkum\v&#253;zkum%20pacienti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I:\PhD%20studium\v&#253;zkum\v&#253;zkum%20pacienti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chart>
    <c:title>
      <c:tx>
        <c:rich>
          <a:bodyPr/>
          <a:lstStyle/>
          <a:p>
            <a:pPr>
              <a:defRPr sz="1800">
                <a:solidFill>
                  <a:srgbClr val="FF0000"/>
                </a:solidFill>
              </a:defRPr>
            </a:pPr>
            <a:r>
              <a:rPr lang="cs-CZ" sz="1800">
                <a:solidFill>
                  <a:srgbClr val="FF0000"/>
                </a:solidFill>
              </a:rPr>
              <a:t>Snažili se mě fyzicky přinutit k hospitalizaci.</a:t>
            </a:r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4.4344337557264905E-2"/>
          <c:y val="0.16012729066139814"/>
          <c:w val="0.9424353176444451"/>
          <c:h val="0.82593300444094797"/>
        </c:manualLayout>
      </c:layout>
      <c:pie3DChart>
        <c:varyColors val="1"/>
        <c:ser>
          <c:idx val="0"/>
          <c:order val="0"/>
          <c:dPt>
            <c:idx val="1"/>
            <c:explosion val="4"/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600" b="1"/>
                  </a:pPr>
                  <a:endParaRPr lang="cs-CZ"/>
                </a:p>
              </c:txPr>
            </c:dLbl>
            <c:dLbl>
              <c:idx val="1"/>
              <c:spPr/>
              <c:txPr>
                <a:bodyPr/>
                <a:lstStyle/>
                <a:p>
                  <a:pPr>
                    <a:defRPr sz="1600" b="1"/>
                  </a:pPr>
                  <a:endParaRPr lang="cs-CZ"/>
                </a:p>
              </c:txPr>
            </c:dLbl>
            <c:dLbl>
              <c:idx val="3"/>
              <c:layout>
                <c:manualLayout>
                  <c:x val="0.24024393531437696"/>
                  <c:y val="5.3385570784903243E-3"/>
                </c:manualLayout>
              </c:layout>
              <c:tx>
                <c:rich>
                  <a:bodyPr/>
                  <a:lstStyle/>
                  <a:p>
                    <a:r>
                      <a:rPr lang="en-US" sz="1400" dirty="0" smtClean="0"/>
                      <a:t>n</a:t>
                    </a:r>
                    <a:r>
                      <a:rPr lang="en-US" dirty="0" smtClean="0"/>
                      <a:t>eo</a:t>
                    </a:r>
                    <a:r>
                      <a:rPr lang="cs-CZ" dirty="0" smtClean="0"/>
                      <a:t>d</a:t>
                    </a:r>
                    <a:r>
                      <a:rPr lang="en-US" sz="1400" dirty="0" err="1" smtClean="0"/>
                      <a:t>pověděl</a:t>
                    </a:r>
                    <a:r>
                      <a:rPr lang="en-US" sz="1400" dirty="0" smtClean="0"/>
                      <a:t>/a</a:t>
                    </a:r>
                    <a:r>
                      <a:rPr lang="en-US" dirty="0"/>
                      <a:t>
2%</a:t>
                    </a:r>
                  </a:p>
                </c:rich>
              </c:tx>
              <c:showCatName val="1"/>
              <c:showPercent val="1"/>
            </c:dLbl>
            <c:txPr>
              <a:bodyPr/>
              <a:lstStyle/>
              <a:p>
                <a:pPr>
                  <a:defRPr sz="1400" b="1"/>
                </a:pPr>
                <a:endParaRPr lang="cs-CZ"/>
              </a:p>
            </c:txPr>
            <c:showCatName val="1"/>
            <c:showPercent val="1"/>
            <c:showLeaderLines val="1"/>
          </c:dLbls>
          <c:cat>
            <c:strRef>
              <c:f>'NV summary'!$J$65:$J$68</c:f>
              <c:strCache>
                <c:ptCount val="4"/>
                <c:pt idx="0">
                  <c:v>ano</c:v>
                </c:pt>
                <c:pt idx="1">
                  <c:v>ne</c:v>
                </c:pt>
                <c:pt idx="2">
                  <c:v>nevím</c:v>
                </c:pt>
                <c:pt idx="3">
                  <c:v>nedopověděl/a</c:v>
                </c:pt>
              </c:strCache>
            </c:strRef>
          </c:cat>
          <c:val>
            <c:numRef>
              <c:f>'NV summary'!$K$65:$K$68</c:f>
              <c:numCache>
                <c:formatCode>General</c:formatCode>
                <c:ptCount val="4"/>
                <c:pt idx="0">
                  <c:v>17</c:v>
                </c:pt>
                <c:pt idx="1">
                  <c:v>24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noFill/>
    <a:scene3d>
      <a:camera prst="orthographicFront"/>
      <a:lightRig rig="threePt" dir="t"/>
    </a:scene3d>
    <a:sp3d prstMaterial="plastic"/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chart>
    <c:title>
      <c:tx>
        <c:rich>
          <a:bodyPr/>
          <a:lstStyle/>
          <a:p>
            <a:pPr>
              <a:defRPr>
                <a:solidFill>
                  <a:srgbClr val="FF0000"/>
                </a:solidFill>
              </a:defRPr>
            </a:pPr>
            <a:r>
              <a:rPr lang="cs-CZ" sz="1800" dirty="0">
                <a:solidFill>
                  <a:srgbClr val="FF0000"/>
                </a:solidFill>
              </a:rPr>
              <a:t>Měl/a jsem možnost ovlivnit způsob </a:t>
            </a:r>
            <a:r>
              <a:rPr lang="cs-CZ" sz="1800" dirty="0" smtClean="0">
                <a:solidFill>
                  <a:srgbClr val="FF0000"/>
                </a:solidFill>
              </a:rPr>
              <a:t>léčby?</a:t>
            </a:r>
          </a:p>
          <a:p>
            <a:pPr>
              <a:defRPr>
                <a:solidFill>
                  <a:srgbClr val="FF0000"/>
                </a:solidFill>
              </a:defRPr>
            </a:pPr>
            <a:r>
              <a:rPr lang="cs-CZ" sz="1800" dirty="0" smtClean="0">
                <a:solidFill>
                  <a:srgbClr val="FF0000"/>
                </a:solidFill>
              </a:rPr>
              <a:t>-NV-</a:t>
            </a:r>
            <a:endParaRPr lang="cs-CZ" sz="1800" dirty="0">
              <a:solidFill>
                <a:srgbClr val="FF0000"/>
              </a:solidFill>
            </a:endParaRPr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5.3406910693577683E-2"/>
          <c:y val="0.26956186458710651"/>
          <c:w val="0.89621716363285719"/>
          <c:h val="0.72110906808003994"/>
        </c:manualLayout>
      </c:layout>
      <c:pie3DChart>
        <c:varyColors val="1"/>
        <c:ser>
          <c:idx val="0"/>
          <c:order val="0"/>
          <c:dLbls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neví</a:t>
                    </a:r>
                    <a:r>
                      <a:rPr lang="en-US"/>
                      <a:t>
21%</a:t>
                    </a:r>
                  </a:p>
                </c:rich>
              </c:tx>
              <c:showCatName val="1"/>
              <c:showPercent val="1"/>
            </c:dLbl>
            <c:txPr>
              <a:bodyPr/>
              <a:lstStyle/>
              <a:p>
                <a:pPr>
                  <a:defRPr sz="1600" b="1"/>
                </a:pPr>
                <a:endParaRPr lang="cs-CZ"/>
              </a:p>
            </c:txPr>
            <c:showCatName val="1"/>
            <c:showPercent val="1"/>
            <c:showLeaderLines val="1"/>
          </c:dLbls>
          <c:cat>
            <c:strRef>
              <c:f>'NV summary'!$A$198:$A$200</c:f>
              <c:strCache>
                <c:ptCount val="3"/>
                <c:pt idx="0">
                  <c:v>ano</c:v>
                </c:pt>
                <c:pt idx="1">
                  <c:v>ne</c:v>
                </c:pt>
                <c:pt idx="2">
                  <c:v>nevím</c:v>
                </c:pt>
              </c:strCache>
            </c:strRef>
          </c:cat>
          <c:val>
            <c:numRef>
              <c:f>'NV summary'!$B$198:$B$200</c:f>
              <c:numCache>
                <c:formatCode>General</c:formatCode>
                <c:ptCount val="3"/>
                <c:pt idx="0">
                  <c:v>11</c:v>
                </c:pt>
                <c:pt idx="1">
                  <c:v>23</c:v>
                </c:pt>
                <c:pt idx="2">
                  <c:v>9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chart>
    <c:title>
      <c:tx>
        <c:rich>
          <a:bodyPr/>
          <a:lstStyle/>
          <a:p>
            <a:pPr>
              <a:defRPr>
                <a:solidFill>
                  <a:srgbClr val="FF0000"/>
                </a:solidFill>
              </a:defRPr>
            </a:pPr>
            <a:r>
              <a:rPr lang="cs-CZ" sz="1800" b="1" i="0" baseline="0" dirty="0">
                <a:solidFill>
                  <a:srgbClr val="FF0000"/>
                </a:solidFill>
              </a:rPr>
              <a:t>Měl/a jsem možnost ovlivnit způsob léčby</a:t>
            </a:r>
            <a:r>
              <a:rPr lang="cs-CZ" sz="1800" b="1" i="0" baseline="0" dirty="0" smtClean="0">
                <a:solidFill>
                  <a:srgbClr val="FF0000"/>
                </a:solidFill>
              </a:rPr>
              <a:t>?</a:t>
            </a:r>
          </a:p>
          <a:p>
            <a:pPr>
              <a:defRPr>
                <a:solidFill>
                  <a:srgbClr val="FF0000"/>
                </a:solidFill>
              </a:defRPr>
            </a:pPr>
            <a:r>
              <a:rPr lang="cs-CZ" sz="1800" b="1" i="0" baseline="0" dirty="0" smtClean="0">
                <a:solidFill>
                  <a:srgbClr val="FF0000"/>
                </a:solidFill>
              </a:rPr>
              <a:t>- DV -</a:t>
            </a:r>
            <a:endParaRPr lang="cs-CZ" sz="1800" dirty="0">
              <a:solidFill>
                <a:srgbClr val="FF0000"/>
              </a:solidFill>
            </a:endParaRPr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3.4154935165933945E-2"/>
          <c:y val="0.27263423073245835"/>
          <c:w val="0.93169012966813258"/>
          <c:h val="0.72736576926754148"/>
        </c:manualLayout>
      </c:layout>
      <c:pie3DChart>
        <c:varyColors val="1"/>
        <c:ser>
          <c:idx val="0"/>
          <c:order val="0"/>
          <c:dLbls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neví</a:t>
                    </a:r>
                    <a:r>
                      <a:rPr lang="en-US"/>
                      <a:t>
14%</a:t>
                    </a:r>
                  </a:p>
                </c:rich>
              </c:tx>
              <c:showCatName val="1"/>
              <c:showPercent val="1"/>
            </c:dLbl>
            <c:txPr>
              <a:bodyPr/>
              <a:lstStyle/>
              <a:p>
                <a:pPr>
                  <a:defRPr sz="1600" b="1"/>
                </a:pPr>
                <a:endParaRPr lang="cs-CZ"/>
              </a:p>
            </c:txPr>
            <c:showCatName val="1"/>
            <c:showPercent val="1"/>
            <c:showLeaderLines val="1"/>
          </c:dLbls>
          <c:cat>
            <c:strRef>
              <c:f>'DV summary'!$A$202:$A$204</c:f>
              <c:strCache>
                <c:ptCount val="3"/>
                <c:pt idx="0">
                  <c:v>ano</c:v>
                </c:pt>
                <c:pt idx="1">
                  <c:v>ne</c:v>
                </c:pt>
                <c:pt idx="2">
                  <c:v>nevím</c:v>
                </c:pt>
              </c:strCache>
            </c:strRef>
          </c:cat>
          <c:val>
            <c:numRef>
              <c:f>'DV summary'!$B$202:$B$204</c:f>
              <c:numCache>
                <c:formatCode>General</c:formatCode>
                <c:ptCount val="3"/>
                <c:pt idx="0">
                  <c:v>10</c:v>
                </c:pt>
                <c:pt idx="1">
                  <c:v>22</c:v>
                </c:pt>
                <c:pt idx="2">
                  <c:v>5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chart>
    <c:title>
      <c:tx>
        <c:rich>
          <a:bodyPr/>
          <a:lstStyle/>
          <a:p>
            <a:pPr>
              <a:defRPr sz="1800">
                <a:solidFill>
                  <a:srgbClr val="FF0000"/>
                </a:solidFill>
              </a:defRPr>
            </a:pPr>
            <a:r>
              <a:rPr lang="cs-CZ" sz="1800">
                <a:solidFill>
                  <a:srgbClr val="FF0000"/>
                </a:solidFill>
              </a:rPr>
              <a:t>Byl mi dostatečně vysvětlen proces při hospitalizaci proti mé vůli?</a:t>
            </a:r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2.3279464674865202E-2"/>
          <c:y val="0.28096623849306257"/>
          <c:w val="0.96478724586157094"/>
          <c:h val="0.7052739445225964"/>
        </c:manualLayout>
      </c:layout>
      <c:pie3DChart>
        <c:varyColors val="1"/>
        <c:ser>
          <c:idx val="0"/>
          <c:order val="0"/>
          <c:dLbls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neví</a:t>
                    </a:r>
                    <a:r>
                      <a:rPr lang="en-US"/>
                      <a:t>
7%</a:t>
                    </a:r>
                  </a:p>
                </c:rich>
              </c:tx>
              <c:showCatName val="1"/>
              <c:showPercent val="1"/>
            </c:dLbl>
            <c:txPr>
              <a:bodyPr/>
              <a:lstStyle/>
              <a:p>
                <a:pPr>
                  <a:defRPr sz="1600" b="1"/>
                </a:pPr>
                <a:endParaRPr lang="cs-CZ"/>
              </a:p>
            </c:txPr>
            <c:showCatName val="1"/>
            <c:showPercent val="1"/>
            <c:showLeaderLines val="1"/>
          </c:dLbls>
          <c:cat>
            <c:strRef>
              <c:f>'NV summary'!$A$219:$A$223</c:f>
              <c:strCache>
                <c:ptCount val="5"/>
                <c:pt idx="0">
                  <c:v>ano</c:v>
                </c:pt>
                <c:pt idx="1">
                  <c:v>ne</c:v>
                </c:pt>
                <c:pt idx="2">
                  <c:v>částečně</c:v>
                </c:pt>
                <c:pt idx="3">
                  <c:v>nevím</c:v>
                </c:pt>
                <c:pt idx="4">
                  <c:v>neodpověděl/a</c:v>
                </c:pt>
              </c:strCache>
            </c:strRef>
          </c:cat>
          <c:val>
            <c:numRef>
              <c:f>'NV summary'!$B$219:$B$223</c:f>
              <c:numCache>
                <c:formatCode>General</c:formatCode>
                <c:ptCount val="5"/>
                <c:pt idx="0">
                  <c:v>9</c:v>
                </c:pt>
                <c:pt idx="1">
                  <c:v>20</c:v>
                </c:pt>
                <c:pt idx="2">
                  <c:v>9</c:v>
                </c:pt>
                <c:pt idx="3">
                  <c:v>3</c:v>
                </c:pt>
                <c:pt idx="4">
                  <c:v>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r>
              <a:rPr lang="cs-CZ" sz="1800" b="1" i="0" baseline="0">
                <a:solidFill>
                  <a:srgbClr val="FF0000"/>
                </a:solidFill>
              </a:rPr>
              <a:t>Nedobrovolná hospitalizace</a:t>
            </a:r>
            <a:endParaRPr lang="cs-CZ" sz="1800">
              <a:solidFill>
                <a:srgbClr val="FF0000"/>
              </a:solidFill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r>
              <a:rPr lang="cs-CZ" sz="1800" b="1" i="0" baseline="0">
                <a:solidFill>
                  <a:srgbClr val="FF0000"/>
                </a:solidFill>
              </a:rPr>
              <a:t>V prvních minutách po přijetí jsem byl/a:</a:t>
            </a:r>
            <a:endParaRPr lang="cs-CZ" sz="1800">
              <a:solidFill>
                <a:srgbClr val="FF0000"/>
              </a:solidFill>
            </a:endParaRPr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3.1705251444724851E-2"/>
          <c:y val="0.19483282050786624"/>
          <c:w val="0.9533865725677747"/>
          <c:h val="0.80329258906820311"/>
        </c:manualLayout>
      </c:layout>
      <c:pie3D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400" b="1"/>
                </a:pPr>
                <a:endParaRPr lang="cs-CZ"/>
              </a:p>
            </c:txPr>
            <c:showCatName val="1"/>
            <c:showPercent val="1"/>
            <c:showLeaderLines val="1"/>
          </c:dLbls>
          <c:cat>
            <c:strRef>
              <c:f>'NV summary'!$J$150:$J$155</c:f>
              <c:strCache>
                <c:ptCount val="6"/>
                <c:pt idx="0">
                  <c:v>rozčilený/á</c:v>
                </c:pt>
                <c:pt idx="1">
                  <c:v>smutný/á</c:v>
                </c:pt>
                <c:pt idx="2">
                  <c:v>potěšený/á</c:v>
                </c:pt>
                <c:pt idx="3">
                  <c:v>pocit úlevy</c:v>
                </c:pt>
                <c:pt idx="4">
                  <c:v>zmatený/á</c:v>
                </c:pt>
                <c:pt idx="5">
                  <c:v>vystrašený/á</c:v>
                </c:pt>
              </c:strCache>
            </c:strRef>
          </c:cat>
          <c:val>
            <c:numRef>
              <c:f>'NV summary'!$K$150:$K$155</c:f>
              <c:numCache>
                <c:formatCode>General</c:formatCode>
                <c:ptCount val="6"/>
                <c:pt idx="0">
                  <c:v>14</c:v>
                </c:pt>
                <c:pt idx="1">
                  <c:v>16</c:v>
                </c:pt>
                <c:pt idx="2">
                  <c:v>0</c:v>
                </c:pt>
                <c:pt idx="3">
                  <c:v>9</c:v>
                </c:pt>
                <c:pt idx="4">
                  <c:v>13</c:v>
                </c:pt>
                <c:pt idx="5">
                  <c:v>19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chart>
    <c:title>
      <c:tx>
        <c:rich>
          <a:bodyPr/>
          <a:lstStyle/>
          <a:p>
            <a:pPr>
              <a:defRPr sz="1600">
                <a:solidFill>
                  <a:srgbClr val="FF0000"/>
                </a:solidFill>
              </a:defRPr>
            </a:pPr>
            <a:r>
              <a:rPr lang="cs-CZ" sz="1600">
                <a:solidFill>
                  <a:srgbClr val="FF0000"/>
                </a:solidFill>
              </a:rPr>
              <a:t>Odrazuje Vás</a:t>
            </a:r>
            <a:r>
              <a:rPr lang="cs-CZ" sz="1600" baseline="0">
                <a:solidFill>
                  <a:srgbClr val="FF0000"/>
                </a:solidFill>
              </a:rPr>
              <a:t> stávající zkušenost s hospitalizací od případného vyhledání profesionální pomoci v budoucnu?</a:t>
            </a:r>
            <a:endParaRPr lang="cs-CZ" sz="1600">
              <a:solidFill>
                <a:srgbClr val="FF0000"/>
              </a:solidFill>
            </a:endParaRPr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1.7217914484597498E-2"/>
          <c:y val="0.36863642044744432"/>
          <c:w val="0.94196238732094839"/>
          <c:h val="0.62196272173462175"/>
        </c:manualLayout>
      </c:layout>
      <c:pie3DChart>
        <c:varyColors val="1"/>
        <c:ser>
          <c:idx val="0"/>
          <c:order val="0"/>
          <c:dLbls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neví</a:t>
                    </a:r>
                    <a:r>
                      <a:rPr lang="en-US"/>
                      <a:t>
7%</a:t>
                    </a:r>
                  </a:p>
                </c:rich>
              </c:tx>
              <c:showCatName val="1"/>
              <c:showPercent val="1"/>
            </c:dLbl>
            <c:txPr>
              <a:bodyPr/>
              <a:lstStyle/>
              <a:p>
                <a:pPr>
                  <a:defRPr sz="1600" b="1"/>
                </a:pPr>
                <a:endParaRPr lang="cs-CZ"/>
              </a:p>
            </c:txPr>
            <c:showCatName val="1"/>
            <c:showPercent val="1"/>
            <c:showLeaderLines val="1"/>
          </c:dLbls>
          <c:cat>
            <c:strRef>
              <c:f>List2!$B$118:$B$122</c:f>
              <c:strCache>
                <c:ptCount val="5"/>
                <c:pt idx="0">
                  <c:v>ano</c:v>
                </c:pt>
                <c:pt idx="1">
                  <c:v>částečně</c:v>
                </c:pt>
                <c:pt idx="2">
                  <c:v>ne</c:v>
                </c:pt>
                <c:pt idx="3">
                  <c:v>nevím</c:v>
                </c:pt>
                <c:pt idx="4">
                  <c:v>neodpovědělo</c:v>
                </c:pt>
              </c:strCache>
            </c:strRef>
          </c:cat>
          <c:val>
            <c:numRef>
              <c:f>List2!$C$118:$C$122</c:f>
              <c:numCache>
                <c:formatCode>General</c:formatCode>
                <c:ptCount val="5"/>
                <c:pt idx="0">
                  <c:v>13</c:v>
                </c:pt>
                <c:pt idx="1">
                  <c:v>9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FDB4934-A018-4234-BAC1-AF82247DC6C8}" type="datetimeFigureOut">
              <a:rPr lang="cs-CZ" smtClean="0"/>
              <a:pPr/>
              <a:t>19.4.2016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034240A-AD96-49F2-A6FD-3F24CC6D669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B4934-A018-4234-BAC1-AF82247DC6C8}" type="datetimeFigureOut">
              <a:rPr lang="cs-CZ" smtClean="0"/>
              <a:pPr/>
              <a:t>19.4.2016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4240A-AD96-49F2-A6FD-3F24CC6D669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B4934-A018-4234-BAC1-AF82247DC6C8}" type="datetimeFigureOut">
              <a:rPr lang="cs-CZ" smtClean="0"/>
              <a:pPr/>
              <a:t>19.4.2016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4240A-AD96-49F2-A6FD-3F24CC6D669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FDB4934-A018-4234-BAC1-AF82247DC6C8}" type="datetimeFigureOut">
              <a:rPr lang="cs-CZ" smtClean="0"/>
              <a:pPr/>
              <a:t>19.4.2016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034240A-AD96-49F2-A6FD-3F24CC6D669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FDB4934-A018-4234-BAC1-AF82247DC6C8}" type="datetimeFigureOut">
              <a:rPr lang="cs-CZ" smtClean="0"/>
              <a:pPr/>
              <a:t>19.4.2016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034240A-AD96-49F2-A6FD-3F24CC6D669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B4934-A018-4234-BAC1-AF82247DC6C8}" type="datetimeFigureOut">
              <a:rPr lang="cs-CZ" smtClean="0"/>
              <a:pPr/>
              <a:t>19.4.2016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4240A-AD96-49F2-A6FD-3F24CC6D669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B4934-A018-4234-BAC1-AF82247DC6C8}" type="datetimeFigureOut">
              <a:rPr lang="cs-CZ" smtClean="0"/>
              <a:pPr/>
              <a:t>19.4.2016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4240A-AD96-49F2-A6FD-3F24CC6D669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FDB4934-A018-4234-BAC1-AF82247DC6C8}" type="datetimeFigureOut">
              <a:rPr lang="cs-CZ" smtClean="0"/>
              <a:pPr/>
              <a:t>19.4.2016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034240A-AD96-49F2-A6FD-3F24CC6D669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B4934-A018-4234-BAC1-AF82247DC6C8}" type="datetimeFigureOut">
              <a:rPr lang="cs-CZ" smtClean="0"/>
              <a:pPr/>
              <a:t>19.4.2016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4240A-AD96-49F2-A6FD-3F24CC6D669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FDB4934-A018-4234-BAC1-AF82247DC6C8}" type="datetimeFigureOut">
              <a:rPr lang="cs-CZ" smtClean="0"/>
              <a:pPr/>
              <a:t>19.4.2016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034240A-AD96-49F2-A6FD-3F24CC6D669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FDB4934-A018-4234-BAC1-AF82247DC6C8}" type="datetimeFigureOut">
              <a:rPr lang="cs-CZ" smtClean="0"/>
              <a:pPr/>
              <a:t>19.4.2016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034240A-AD96-49F2-A6FD-3F24CC6D669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FDB4934-A018-4234-BAC1-AF82247DC6C8}" type="datetimeFigureOut">
              <a:rPr lang="cs-CZ" smtClean="0"/>
              <a:pPr/>
              <a:t>19.4.2016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034240A-AD96-49F2-A6FD-3F24CC6D669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534472" cy="1894362"/>
          </a:xfrm>
        </p:spPr>
        <p:txBody>
          <a:bodyPr>
            <a:normAutofit/>
          </a:bodyPr>
          <a:lstStyle/>
          <a:p>
            <a:r>
              <a:rPr lang="cs-CZ" dirty="0" smtClean="0"/>
              <a:t>nedobrovolná hospitalizace</a:t>
            </a:r>
            <a:br>
              <a:rPr lang="cs-CZ" dirty="0" smtClean="0"/>
            </a:br>
            <a:r>
              <a:rPr lang="cs-CZ" dirty="0" smtClean="0"/>
              <a:t>- pohled pacientů -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Tomáš Petr, </a:t>
            </a:r>
            <a:r>
              <a:rPr lang="cs-CZ" dirty="0" err="1" smtClean="0"/>
              <a:t>Ph.D</a:t>
            </a:r>
            <a:r>
              <a:rPr lang="cs-CZ" dirty="0" smtClean="0"/>
              <a:t>.</a:t>
            </a:r>
          </a:p>
          <a:p>
            <a:r>
              <a:rPr lang="cs-CZ" dirty="0" smtClean="0"/>
              <a:t>19.4.2016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r>
              <a:rPr lang="cs-CZ" dirty="0" smtClean="0"/>
              <a:t>4.Negativní emoce.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Negativní emoce udávalo 65 % pacientů</a:t>
            </a:r>
          </a:p>
          <a:p>
            <a:endParaRPr lang="cs-CZ" dirty="0" smtClean="0"/>
          </a:p>
          <a:p>
            <a:pPr>
              <a:buNone/>
            </a:pPr>
            <a:endParaRPr lang="cs-CZ" dirty="0" smtClean="0"/>
          </a:p>
          <a:p>
            <a:r>
              <a:rPr lang="cs-CZ" i="1" dirty="0" smtClean="0"/>
              <a:t>„Cítím se podvedený a mám strach, co bude dál.“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sz="quarter" idx="2"/>
          </p:nvPr>
        </p:nvGraphicFramePr>
        <p:xfrm>
          <a:off x="3707904" y="1412776"/>
          <a:ext cx="5112568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První hospitalizace – riziková skupina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Nejcitlivější skupinou pacientů ve vztahu k prožívání okolností přijetí jsou </a:t>
            </a:r>
            <a:r>
              <a:rPr lang="cs-CZ" b="1" dirty="0" smtClean="0"/>
              <a:t>pacienti, kteří jsou hospitalizováni poprvé a proti své vůli</a:t>
            </a:r>
            <a:r>
              <a:rPr lang="cs-CZ" dirty="0" smtClean="0"/>
              <a:t>. Tito pacienti nejčastěji vnímali </a:t>
            </a:r>
            <a:r>
              <a:rPr lang="cs-CZ" b="1" dirty="0" smtClean="0"/>
              <a:t>negativní emoce</a:t>
            </a:r>
            <a:r>
              <a:rPr lang="cs-CZ" dirty="0" smtClean="0"/>
              <a:t> </a:t>
            </a:r>
            <a:r>
              <a:rPr lang="cs-CZ" b="1" dirty="0" smtClean="0"/>
              <a:t>78%</a:t>
            </a:r>
            <a:r>
              <a:rPr lang="cs-CZ" dirty="0" smtClean="0"/>
              <a:t> (opakovaně hospitalizovaní pacienti - 38 %) </a:t>
            </a:r>
          </a:p>
          <a:p>
            <a:pPr>
              <a:buNone/>
            </a:pPr>
            <a:endParaRPr lang="cs-CZ" dirty="0" smtClean="0"/>
          </a:p>
          <a:p>
            <a:r>
              <a:rPr lang="cs-CZ" b="1" dirty="0" smtClean="0"/>
              <a:t>62 %</a:t>
            </a:r>
            <a:r>
              <a:rPr lang="cs-CZ" dirty="0" smtClean="0"/>
              <a:t> z nich udávalo, že zkušenost s hospitalizací </a:t>
            </a:r>
            <a:r>
              <a:rPr lang="cs-CZ" b="1" dirty="0" smtClean="0"/>
              <a:t>negativně ovlivnila jejich důvěru</a:t>
            </a:r>
            <a:r>
              <a:rPr lang="cs-CZ" dirty="0" smtClean="0"/>
              <a:t> v poskytovatele služeb.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r>
              <a:rPr lang="cs-CZ" dirty="0" smtClean="0"/>
              <a:t>5.Pocity ponížení a méněcennosti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u 49% pacientů</a:t>
            </a:r>
          </a:p>
          <a:p>
            <a:r>
              <a:rPr lang="cs-CZ" dirty="0" smtClean="0"/>
              <a:t>pocit bezpráví a omezování práv – 68%</a:t>
            </a:r>
          </a:p>
          <a:p>
            <a:endParaRPr lang="cs-CZ" dirty="0" smtClean="0"/>
          </a:p>
          <a:p>
            <a:r>
              <a:rPr lang="cs-CZ" dirty="0" smtClean="0"/>
              <a:t>důležité ve vztahu k další spolupráci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sz="quarter" idx="2"/>
          </p:nvPr>
        </p:nvGraphicFramePr>
        <p:xfrm>
          <a:off x="3923928" y="1124744"/>
          <a:ext cx="5040560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/>
          <a:lstStyle/>
          <a:p>
            <a:r>
              <a:rPr lang="cs-CZ" dirty="0" smtClean="0"/>
              <a:t>Citace výroků pacientů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i="1" dirty="0" smtClean="0"/>
              <a:t>„Celý ten proces ve mně vyvolal pocit křivdy, omezování mých práv a pocit bezpráví.“ </a:t>
            </a:r>
          </a:p>
          <a:p>
            <a:endParaRPr lang="cs-CZ" i="1" dirty="0" smtClean="0"/>
          </a:p>
          <a:p>
            <a:r>
              <a:rPr lang="cs-CZ" i="1" dirty="0" smtClean="0"/>
              <a:t>„Nechápu, jak je možné takové bezpráví, drží mě tu zavřeného.“</a:t>
            </a:r>
          </a:p>
          <a:p>
            <a:endParaRPr lang="cs-CZ" i="1" dirty="0" smtClean="0"/>
          </a:p>
          <a:p>
            <a:r>
              <a:rPr lang="cs-CZ" i="1" dirty="0" smtClean="0"/>
              <a:t>„Tato zkušenost mě určitě odrazuje od další spolupráce s psychiatry, byl to zásah do mých osobních práv.“ </a:t>
            </a:r>
          </a:p>
          <a:p>
            <a:endParaRPr lang="cs-CZ" i="1" dirty="0" smtClean="0"/>
          </a:p>
          <a:p>
            <a:r>
              <a:rPr lang="cs-CZ" i="1" dirty="0" smtClean="0"/>
              <a:t>„Vyhledal jsem pomoc sám a takto jsem dopad, příště raději nikam nepůjdu.“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/>
          <a:lstStyle/>
          <a:p>
            <a:r>
              <a:rPr lang="cs-CZ" dirty="0" smtClean="0"/>
              <a:t>Co vadí pacientům - Shrnutí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Nikdo nás neposlouchá, náš názor nikoho nezajímá, nemáme na hospitalizaci žádný vliv</a:t>
            </a:r>
          </a:p>
          <a:p>
            <a:r>
              <a:rPr lang="cs-CZ" dirty="0" smtClean="0"/>
              <a:t>Nemáme dostatek informací o tom, proč jsme zadrženi na psychiatrii, co bude následovat a jak můžeme hájit svá práva</a:t>
            </a:r>
          </a:p>
          <a:p>
            <a:r>
              <a:rPr lang="cs-CZ" dirty="0" smtClean="0"/>
              <a:t>Negativní zkušenosti s nedobrovolnou hospitalizací narušují naší důvěru v poskytovatele péče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/>
          <a:lstStyle/>
          <a:p>
            <a:r>
              <a:rPr lang="cs-CZ" dirty="0" smtClean="0"/>
              <a:t>Co můžeme změnit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Naslouchat pacientům a jejich názorům, ponechat jim možnost spolurozhodování</a:t>
            </a:r>
          </a:p>
          <a:p>
            <a:r>
              <a:rPr lang="cs-CZ" dirty="0" smtClean="0"/>
              <a:t>Poskytovat srozumitelné a jasné informace s ohledem na jejich zdravotní stav</a:t>
            </a:r>
          </a:p>
          <a:p>
            <a:r>
              <a:rPr lang="cs-CZ" dirty="0" smtClean="0"/>
              <a:t>Vnímat nedobrovolnou hospitalizaci jako extrémní zátěž pro pacienta a přizpůsobit tomu poskytovanou </a:t>
            </a:r>
            <a:r>
              <a:rPr lang="cs-CZ" dirty="0" smtClean="0"/>
              <a:t>péči</a:t>
            </a:r>
            <a:endParaRPr lang="cs-CZ" dirty="0" smtClean="0"/>
          </a:p>
          <a:p>
            <a:r>
              <a:rPr lang="cs-CZ" dirty="0" smtClean="0"/>
              <a:t>Věnovat zvýšenou péči pacientům a jejich blízkým v případě první psychiatrické hospitalizace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Nejednotnost v posuzování jednotlivých situací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19letý, svobodný muž, dosud zdravý. Objevily se u něj projevy schizofrenie. Většinu času tráví ve svém pokoji, téměř z něj nevychází, přestal chodit do zaměstnání, nemluví se svými přáteli a je často rozčilen na své rodiče. Má paranoidní myšlenky, bojí se, že by mohl být otráven. Špatně spí a málo jí. Není a v poslední době nebyl agresivní ani se nepoškozoval. Nesouhlasí s dobrovolnou léčbou.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Nejednotnost v posuzování jednotlivých situací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52 psychiatrů z 16 různých ZZ</a:t>
            </a:r>
          </a:p>
          <a:p>
            <a:endParaRPr lang="cs-CZ" dirty="0" smtClean="0"/>
          </a:p>
          <a:p>
            <a:r>
              <a:rPr lang="cs-CZ" dirty="0" smtClean="0"/>
              <a:t>46 % uvedlo, že by pacienta hospitalizovali bez jeho souhlasu. </a:t>
            </a:r>
          </a:p>
          <a:p>
            <a:endParaRPr lang="cs-CZ" dirty="0" smtClean="0"/>
          </a:p>
          <a:p>
            <a:r>
              <a:rPr lang="cs-CZ" dirty="0" smtClean="0"/>
              <a:t> 54 % bylo přesvědčeno, že v daném případě nejsou splněny podmínky k nedobrovolné hospitalizaci a pacienta by proti jeho vůli k hospitalizaci nepřijali.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Nedobrovolná hospitalizace</a:t>
            </a:r>
            <a:br>
              <a:rPr lang="cs-CZ" dirty="0" smtClean="0"/>
            </a:br>
            <a:r>
              <a:rPr lang="cs-CZ" dirty="0" smtClean="0"/>
              <a:t>- základní principy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Princip reciprocity</a:t>
            </a:r>
          </a:p>
          <a:p>
            <a:r>
              <a:rPr lang="cs-CZ" dirty="0"/>
              <a:t>Princip co nejmenšího </a:t>
            </a:r>
            <a:r>
              <a:rPr lang="cs-CZ" dirty="0" smtClean="0"/>
              <a:t>omezení</a:t>
            </a:r>
          </a:p>
          <a:p>
            <a:r>
              <a:rPr lang="cs-CZ" dirty="0"/>
              <a:t>Zabezpečení procedurální </a:t>
            </a:r>
            <a:r>
              <a:rPr lang="cs-CZ" dirty="0" smtClean="0"/>
              <a:t>ochrany</a:t>
            </a:r>
          </a:p>
          <a:p>
            <a:r>
              <a:rPr lang="cs-CZ" dirty="0"/>
              <a:t>Právo na </a:t>
            </a:r>
            <a:r>
              <a:rPr lang="cs-CZ" dirty="0" smtClean="0"/>
              <a:t>léčbu</a:t>
            </a:r>
          </a:p>
          <a:p>
            <a:r>
              <a:rPr lang="cs-CZ" dirty="0"/>
              <a:t>Včasná </a:t>
            </a:r>
            <a:r>
              <a:rPr lang="cs-CZ" dirty="0" smtClean="0"/>
              <a:t>léčba</a:t>
            </a:r>
          </a:p>
          <a:p>
            <a:r>
              <a:rPr lang="cs-CZ" dirty="0"/>
              <a:t>Zapojení pacienta do procesu </a:t>
            </a:r>
            <a:r>
              <a:rPr lang="cs-CZ" dirty="0" smtClean="0"/>
              <a:t>rozhodování</a:t>
            </a:r>
          </a:p>
          <a:p>
            <a:pPr>
              <a:buNone/>
            </a:pPr>
            <a:r>
              <a:rPr lang="cs-CZ" sz="1400" dirty="0" smtClean="0"/>
              <a:t>                                                                                     </a:t>
            </a:r>
          </a:p>
          <a:p>
            <a:pPr>
              <a:buNone/>
            </a:pPr>
            <a:endParaRPr lang="cs-CZ" sz="1400" dirty="0" smtClean="0"/>
          </a:p>
          <a:p>
            <a:pPr>
              <a:buNone/>
            </a:pPr>
            <a:r>
              <a:rPr lang="cs-CZ" sz="1400" dirty="0" smtClean="0"/>
              <a:t>                                                                                          </a:t>
            </a:r>
            <a:r>
              <a:rPr lang="cs-CZ" sz="1400" dirty="0" err="1" smtClean="0"/>
              <a:t>Canadian</a:t>
            </a:r>
            <a:r>
              <a:rPr lang="cs-CZ" sz="1400" dirty="0" smtClean="0"/>
              <a:t> </a:t>
            </a:r>
            <a:r>
              <a:rPr lang="cs-CZ" sz="1400" dirty="0" err="1" smtClean="0"/>
              <a:t>Psychiatric</a:t>
            </a:r>
            <a:r>
              <a:rPr lang="cs-CZ" sz="1400" dirty="0" smtClean="0"/>
              <a:t> </a:t>
            </a:r>
            <a:r>
              <a:rPr lang="cs-CZ" sz="1400" dirty="0" err="1" smtClean="0"/>
              <a:t>Association</a:t>
            </a:r>
            <a:endParaRPr lang="cs-CZ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err="1" smtClean="0"/>
              <a:t>tomas.petr</a:t>
            </a:r>
            <a:r>
              <a:rPr lang="cs-CZ" dirty="0" smtClean="0"/>
              <a:t>@</a:t>
            </a:r>
            <a:r>
              <a:rPr lang="cs-CZ" dirty="0" err="1" smtClean="0"/>
              <a:t>uvn.cz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Dilema nedobrovolné hospitalizace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b="1" dirty="0" smtClean="0"/>
              <a:t>Obhájci</a:t>
            </a:r>
          </a:p>
          <a:p>
            <a:pPr>
              <a:buNone/>
            </a:pPr>
            <a:endParaRPr lang="cs-CZ" b="1" dirty="0" smtClean="0"/>
          </a:p>
          <a:p>
            <a:r>
              <a:rPr lang="cs-CZ" dirty="0" smtClean="0"/>
              <a:t>včasné zahájení léčby </a:t>
            </a:r>
          </a:p>
          <a:p>
            <a:endParaRPr lang="cs-CZ" dirty="0" smtClean="0"/>
          </a:p>
          <a:p>
            <a:r>
              <a:rPr lang="cs-CZ" dirty="0" smtClean="0"/>
              <a:t>ochrana společnosti i pacienta samotného</a:t>
            </a:r>
          </a:p>
          <a:p>
            <a:endParaRPr lang="cs-CZ" dirty="0" smtClean="0"/>
          </a:p>
          <a:p>
            <a:r>
              <a:rPr lang="cs-CZ" dirty="0" smtClean="0"/>
              <a:t>převzetí zodpovědnosti v situacích, kdy o sobě pacient není schopen sám rozhodovat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902152" cy="4572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b="1" dirty="0" smtClean="0"/>
              <a:t>Odpůrci</a:t>
            </a:r>
          </a:p>
          <a:p>
            <a:pPr>
              <a:buNone/>
            </a:pPr>
            <a:endParaRPr lang="cs-CZ" b="1" dirty="0" smtClean="0"/>
          </a:p>
          <a:p>
            <a:r>
              <a:rPr lang="cs-CZ" dirty="0" smtClean="0"/>
              <a:t>potřeba chránit duševně nemocné před zásahy do jejich osobní svobody</a:t>
            </a:r>
          </a:p>
          <a:p>
            <a:endParaRPr lang="cs-CZ" dirty="0" smtClean="0"/>
          </a:p>
          <a:p>
            <a:r>
              <a:rPr lang="cs-CZ" dirty="0" smtClean="0"/>
              <a:t>riziko traumatických zážitků </a:t>
            </a:r>
          </a:p>
          <a:p>
            <a:endParaRPr lang="cs-CZ" dirty="0" smtClean="0"/>
          </a:p>
          <a:p>
            <a:r>
              <a:rPr lang="cs-CZ" dirty="0" smtClean="0"/>
              <a:t>ztráta důvěry v systém péče a v horší následná spolupráce 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Zkušenosti pacientů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Výsledky kombinovaného kvantitativního a kvalitativního výzkumu.</a:t>
            </a:r>
          </a:p>
          <a:p>
            <a:pPr>
              <a:buFontTx/>
              <a:buChar char="-"/>
            </a:pPr>
            <a:r>
              <a:rPr lang="cs-CZ" dirty="0" smtClean="0"/>
              <a:t> 3 zdravotnická zařízení v ČR </a:t>
            </a:r>
          </a:p>
          <a:p>
            <a:pPr>
              <a:buFontTx/>
              <a:buChar char="-"/>
            </a:pPr>
            <a:r>
              <a:rPr lang="cs-CZ" dirty="0" smtClean="0"/>
              <a:t> 88 pacientů (48 nedobrovolně hospitalizovaných)</a:t>
            </a:r>
          </a:p>
          <a:p>
            <a:pPr>
              <a:buFontTx/>
              <a:buChar char="-"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2" algn="l" rtl="0">
              <a:spcBef>
                <a:spcPct val="0"/>
              </a:spcBef>
            </a:pPr>
            <a:r>
              <a:rPr lang="cs-CZ" sz="28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1. NEGATIVNÍ NÁTLAK A OVLIVŇOVÁNÍ V OBDOBÍ PŘED PŘIJETÍM.</a:t>
            </a:r>
            <a:r>
              <a:rPr lang="cs-CZ" b="1" dirty="0"/>
              <a:t/>
            </a:r>
            <a:br>
              <a:rPr lang="cs-CZ" b="1" dirty="0"/>
            </a:b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Pacienti nejčastěji popisovali vyhrožování a fyzický nátlak</a:t>
            </a:r>
          </a:p>
          <a:p>
            <a:endParaRPr lang="cs-CZ" dirty="0" smtClean="0"/>
          </a:p>
          <a:p>
            <a:r>
              <a:rPr lang="cs-CZ" dirty="0" smtClean="0"/>
              <a:t>Méně často manipulace a lži</a:t>
            </a:r>
            <a:endParaRPr lang="cs-CZ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2"/>
          </p:nvPr>
        </p:nvGraphicFramePr>
        <p:xfrm>
          <a:off x="3851920" y="1340768"/>
          <a:ext cx="4896544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1066130"/>
          </a:xfrm>
        </p:spPr>
        <p:txBody>
          <a:bodyPr>
            <a:normAutofit/>
          </a:bodyPr>
          <a:lstStyle/>
          <a:p>
            <a:r>
              <a:rPr lang="cs-CZ" sz="2800" dirty="0" smtClean="0"/>
              <a:t>1. Negativní nátlak a ovlivňování v období před přijetím k hospitalizaci.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/>
              <a:t>Pozitivní vliv příbuzných</a:t>
            </a:r>
          </a:p>
          <a:p>
            <a:endParaRPr lang="cs-CZ" dirty="0" smtClean="0"/>
          </a:p>
          <a:p>
            <a:pPr>
              <a:buNone/>
            </a:pPr>
            <a:r>
              <a:rPr lang="cs-CZ" i="1" dirty="0" smtClean="0"/>
              <a:t>„Na přání manželky jsem navštívil psychiatra. Manželka mi řekla, ať zůstanu v léčebně, té věřím.“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/>
              <a:t>Negativní role Policie ČR</a:t>
            </a:r>
          </a:p>
          <a:p>
            <a:endParaRPr lang="cs-CZ" dirty="0" smtClean="0"/>
          </a:p>
          <a:p>
            <a:pPr>
              <a:buNone/>
            </a:pPr>
            <a:r>
              <a:rPr lang="cs-CZ" i="1" dirty="0" smtClean="0"/>
              <a:t>„Odvezli mě na policejní stanici, byli hrubí, posmívali se mi, bála jsem se. Řekli, že mě povezou na psychiatrii, fyzicky mě přinutili k transportu, tahali mě, byli vulgární, říkali ´ drž hubu´.“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06090"/>
          </a:xfrm>
        </p:spPr>
        <p:txBody>
          <a:bodyPr/>
          <a:lstStyle/>
          <a:p>
            <a:r>
              <a:rPr lang="cs-CZ" dirty="0" smtClean="0"/>
              <a:t>2. Zachování možnosti spolurozhodovat.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sz="quarter" idx="2"/>
          </p:nvPr>
        </p:nvGraphicFramePr>
        <p:xfrm>
          <a:off x="4270374" y="1600200"/>
          <a:ext cx="4190057" cy="4925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Zástupný symbol pro obsah 5"/>
          <p:cNvGraphicFramePr>
            <a:graphicFrameLocks noGrp="1"/>
          </p:cNvGraphicFramePr>
          <p:nvPr>
            <p:ph sz="quarter" idx="1"/>
          </p:nvPr>
        </p:nvGraphicFramePr>
        <p:xfrm>
          <a:off x="251520" y="1600200"/>
          <a:ext cx="4032448" cy="4853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06090"/>
          </a:xfrm>
        </p:spPr>
        <p:txBody>
          <a:bodyPr/>
          <a:lstStyle/>
          <a:p>
            <a:r>
              <a:rPr lang="cs-CZ" sz="2800" dirty="0" smtClean="0"/>
              <a:t>2. Zachování možnosti spolurozhodovat.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Možnosti rozhodování pacientů v akutním stavu jsou omezené</a:t>
            </a:r>
          </a:p>
          <a:p>
            <a:r>
              <a:rPr lang="cs-CZ" dirty="0" smtClean="0"/>
              <a:t>Důležitý je pocit, že je jim nasloucháno a jejich názory jsou brány v potaz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cs-CZ" i="1" dirty="0" smtClean="0"/>
              <a:t>„Nikoho nezajímal můj názor, protestoval jsem, ale klást odpor nemělo smysl.“</a:t>
            </a:r>
          </a:p>
          <a:p>
            <a:endParaRPr lang="cs-CZ" i="1" dirty="0" smtClean="0"/>
          </a:p>
          <a:p>
            <a:r>
              <a:rPr lang="cs-CZ" i="1" dirty="0" smtClean="0"/>
              <a:t>„Nikdo se mě neptal, jestli chci být přijat, nevznikl žádný prostor pro diskusi.“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 fontScale="90000"/>
          </a:bodyPr>
          <a:lstStyle/>
          <a:p>
            <a:pPr lvl="2" algn="l" rtl="0">
              <a:spcBef>
                <a:spcPct val="0"/>
              </a:spcBef>
            </a:pPr>
            <a:r>
              <a:rPr lang="cs-CZ" sz="28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3. MÍRA INFORMOVANOSTI PACIENTŮ. 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cs-CZ" dirty="0">
                <a:solidFill>
                  <a:schemeClr val="bg1">
                    <a:lumMod val="50000"/>
                  </a:schemeClr>
                </a:solidFill>
              </a:rPr>
            </a:b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Forma a čas </a:t>
            </a:r>
          </a:p>
          <a:p>
            <a:pPr>
              <a:buNone/>
            </a:pPr>
            <a:r>
              <a:rPr lang="cs-CZ" dirty="0" smtClean="0"/>
              <a:t>   sdělování informací</a:t>
            </a:r>
          </a:p>
          <a:p>
            <a:endParaRPr lang="cs-CZ" dirty="0" smtClean="0"/>
          </a:p>
          <a:p>
            <a:r>
              <a:rPr lang="cs-CZ" dirty="0" smtClean="0"/>
              <a:t>Pacienti mají velmi málo informací</a:t>
            </a:r>
          </a:p>
          <a:p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sz="quarter" idx="2"/>
          </p:nvPr>
        </p:nvGraphicFramePr>
        <p:xfrm>
          <a:off x="3563888" y="1340768"/>
          <a:ext cx="5040560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/>
          <a:lstStyle/>
          <a:p>
            <a:r>
              <a:rPr lang="cs-CZ" sz="3200" dirty="0" smtClean="0"/>
              <a:t>3. Míra informovanosti pacientů.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i="1" dirty="0" smtClean="0"/>
              <a:t>„Něco jsem podepsal, ani nevím co. Nevím, jestli jsem tu dobrovolně nebo ne, čekám, že si o tom se mnou někdo promluví.“</a:t>
            </a:r>
          </a:p>
          <a:p>
            <a:endParaRPr lang="cs-CZ" i="1" dirty="0" smtClean="0"/>
          </a:p>
          <a:p>
            <a:r>
              <a:rPr lang="cs-CZ" i="1" dirty="0" smtClean="0"/>
              <a:t>„Slyšela jsem něco o soudu, nevím, jak tu budu dlouho a co se bude dít.“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cs-CZ" i="1" dirty="0" smtClean="0"/>
              <a:t>„Je nehorázné, že jsem tady zavřený, nikdo mi nevysvětlil proč.“</a:t>
            </a:r>
          </a:p>
          <a:p>
            <a:endParaRPr lang="cs-CZ" i="1" dirty="0" smtClean="0"/>
          </a:p>
          <a:p>
            <a:r>
              <a:rPr lang="cs-CZ" i="1" dirty="0" smtClean="0"/>
              <a:t>„Jsem rozčilený, nemám žádné informace, věřím, že se je brzy dozvím.“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566</TotalTime>
  <Words>672</Words>
  <Application>Microsoft Office PowerPoint</Application>
  <PresentationFormat>Předvádění na obrazovce (4:3)</PresentationFormat>
  <Paragraphs>120</Paragraphs>
  <Slides>19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0" baseType="lpstr">
      <vt:lpstr>Arkýř</vt:lpstr>
      <vt:lpstr>nedobrovolná hospitalizace - pohled pacientů - </vt:lpstr>
      <vt:lpstr>Dilema nedobrovolné hospitalizace</vt:lpstr>
      <vt:lpstr>Zkušenosti pacientů</vt:lpstr>
      <vt:lpstr>1. NEGATIVNÍ NÁTLAK A OVLIVŇOVÁNÍ V OBDOBÍ PŘED PŘIJETÍM. </vt:lpstr>
      <vt:lpstr>1. Negativní nátlak a ovlivňování v období před přijetím k hospitalizaci.</vt:lpstr>
      <vt:lpstr>2. Zachování možnosti spolurozhodovat.</vt:lpstr>
      <vt:lpstr>2. Zachování možnosti spolurozhodovat.</vt:lpstr>
      <vt:lpstr>3. MÍRA INFORMOVANOSTI PACIENTŮ.  </vt:lpstr>
      <vt:lpstr>3. Míra informovanosti pacientů.</vt:lpstr>
      <vt:lpstr>4.Negativní emoce.</vt:lpstr>
      <vt:lpstr>První hospitalizace – riziková skupina</vt:lpstr>
      <vt:lpstr>5.Pocity ponížení a méněcennosti</vt:lpstr>
      <vt:lpstr>Citace výroků pacientů</vt:lpstr>
      <vt:lpstr>Co vadí pacientům - Shrnutí</vt:lpstr>
      <vt:lpstr>Co můžeme změnit</vt:lpstr>
      <vt:lpstr>Nejednotnost v posuzování jednotlivých situací</vt:lpstr>
      <vt:lpstr>Nejednotnost v posuzování jednotlivých situací</vt:lpstr>
      <vt:lpstr>Nedobrovolná hospitalizace - základní principy</vt:lpstr>
      <vt:lpstr>Děkuji za pozornost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Tomas</dc:creator>
  <cp:lastModifiedBy>Tomas</cp:lastModifiedBy>
  <cp:revision>63</cp:revision>
  <dcterms:created xsi:type="dcterms:W3CDTF">2014-01-20T09:20:15Z</dcterms:created>
  <dcterms:modified xsi:type="dcterms:W3CDTF">2016-04-19T06:48:02Z</dcterms:modified>
</cp:coreProperties>
</file>