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57" r:id="rId3"/>
    <p:sldId id="268" r:id="rId4"/>
    <p:sldId id="277" r:id="rId5"/>
    <p:sldId id="270" r:id="rId6"/>
    <p:sldId id="278" r:id="rId7"/>
    <p:sldId id="272" r:id="rId8"/>
    <p:sldId id="279" r:id="rId9"/>
    <p:sldId id="275" r:id="rId10"/>
    <p:sldId id="280" r:id="rId11"/>
    <p:sldId id="281" r:id="rId12"/>
    <p:sldId id="282" r:id="rId13"/>
    <p:sldId id="276" r:id="rId14"/>
    <p:sldId id="258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7F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86" autoAdjust="0"/>
    <p:restoredTop sz="94660"/>
  </p:normalViewPr>
  <p:slideViewPr>
    <p:cSldViewPr snapToGrid="0">
      <p:cViewPr>
        <p:scale>
          <a:sx n="61" d="100"/>
          <a:sy n="61" d="100"/>
        </p:scale>
        <p:origin x="-102" y="-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6458D3-3BB5-4F25-B7D0-CB9F74FA37D7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CC4D1-AA87-4897-9167-7FBE539018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1468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551C-242A-4FF4-873D-ED7593C8DB66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314C-E4CD-43D3-97D4-C47C5E8CBA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4499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551C-242A-4FF4-873D-ED7593C8DB66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314C-E4CD-43D3-97D4-C47C5E8CBA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825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551C-242A-4FF4-873D-ED7593C8DB66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314C-E4CD-43D3-97D4-C47C5E8CBA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2221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551C-242A-4FF4-873D-ED7593C8DB66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314C-E4CD-43D3-97D4-C47C5E8CBA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0092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551C-242A-4FF4-873D-ED7593C8DB66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314C-E4CD-43D3-97D4-C47C5E8CBA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5488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551C-242A-4FF4-873D-ED7593C8DB66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314C-E4CD-43D3-97D4-C47C5E8CBA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0091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551C-242A-4FF4-873D-ED7593C8DB66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314C-E4CD-43D3-97D4-C47C5E8CBA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535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551C-242A-4FF4-873D-ED7593C8DB66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314C-E4CD-43D3-97D4-C47C5E8CBA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5804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551C-242A-4FF4-873D-ED7593C8DB66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314C-E4CD-43D3-97D4-C47C5E8CBA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447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551C-242A-4FF4-873D-ED7593C8DB66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314C-E4CD-43D3-97D4-C47C5E8CBA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1849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551C-242A-4FF4-873D-ED7593C8DB66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314C-E4CD-43D3-97D4-C47C5E8CBA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1380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rgbClr val="357FD9">
                <a:alpha val="7000"/>
              </a:srgbClr>
            </a:gs>
            <a:gs pos="5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41000">
              <a:schemeClr val="accent1">
                <a:lumMod val="70000"/>
                <a:alpha val="79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5551C-242A-4FF4-873D-ED7593C8DB66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0314C-E4CD-43D3-97D4-C47C5E8CBA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0366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10346" y="1496875"/>
            <a:ext cx="9257654" cy="2386150"/>
          </a:xfrm>
        </p:spPr>
        <p:txBody>
          <a:bodyPr/>
          <a:lstStyle/>
          <a:p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Nejčastější právní problémy psychiatrických pacientů</a:t>
            </a:r>
            <a:endParaRPr lang="cs-CZ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96926" y="4154803"/>
            <a:ext cx="7793990" cy="2011361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Mgr. et Mgr. Matěj Stříteský</a:t>
            </a:r>
          </a:p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Férová nemocnice – www.ferovanemocnice.cz</a:t>
            </a:r>
          </a:p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Liga lidských práv - Brno</a:t>
            </a:r>
          </a:p>
          <a:p>
            <a:pPr algn="l"/>
            <a:r>
              <a:rPr lang="cs-CZ" dirty="0" smtClean="0"/>
              <a:t> 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 flipH="1" flipV="1">
            <a:off x="0" y="3867944"/>
            <a:ext cx="10958513" cy="30162"/>
          </a:xfrm>
          <a:prstGeom prst="line">
            <a:avLst/>
          </a:prstGeom>
          <a:ln w="1301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0915" y="4154803"/>
            <a:ext cx="3401085" cy="1734553"/>
          </a:xfrm>
          <a:prstGeom prst="rect">
            <a:avLst/>
          </a:prstGeom>
        </p:spPr>
      </p:pic>
      <p:pic>
        <p:nvPicPr>
          <p:cNvPr id="6" name="Obrázek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07" y="631687"/>
            <a:ext cx="1077637" cy="835328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4437" y="631687"/>
            <a:ext cx="1438275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816" y="371958"/>
            <a:ext cx="9024759" cy="1531715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79132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849" y="393700"/>
            <a:ext cx="11363325" cy="1374618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Jak si stěžovat na konkrétního </a:t>
            </a:r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zdravotníka?</a:t>
            </a:r>
            <a:endParaRPr lang="cs-CZ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848" y="2200275"/>
            <a:ext cx="11363325" cy="4286250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Právní úprava:</a:t>
            </a:r>
          </a:p>
          <a:p>
            <a:pPr algn="l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§ 93 zákona č. 372/2011 Sb., o zdravotních službách</a:t>
            </a:r>
          </a:p>
          <a:p>
            <a:pPr algn="just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Stížnost bude nejdříve prošetřena přímo poskytovatelem zdravotních služeb a pokud stěžovatel s jejím vyřízením není spokojen může se obrátit na zřizovatele poskytovatele zdravotních služeb.</a:t>
            </a:r>
          </a:p>
          <a:p>
            <a:pPr algn="l"/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Doporučení: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Zajistit si kopii zdravotnické dokumentace před</a:t>
            </a:r>
            <a:b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podáním stížnosti.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Nebát se ozvat.</a:t>
            </a:r>
          </a:p>
          <a:p>
            <a:pPr marL="342900" indent="-342900" algn="l">
              <a:buFontTx/>
              <a:buChar char="-"/>
            </a:pPr>
            <a:endParaRPr lang="cs-CZ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 flipH="1" flipV="1">
            <a:off x="-80963" y="1768318"/>
            <a:ext cx="10958513" cy="30162"/>
          </a:xfrm>
          <a:prstGeom prst="line">
            <a:avLst/>
          </a:prstGeom>
          <a:ln w="1301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5" y="4154803"/>
            <a:ext cx="4572005" cy="233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66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849" y="393700"/>
            <a:ext cx="11363325" cy="1374618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Duševní onemocnění a řidičské oprávnění</a:t>
            </a:r>
            <a:endParaRPr lang="cs-CZ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848" y="2185761"/>
            <a:ext cx="11363325" cy="4286250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Dotaz z poradny:</a:t>
            </a:r>
          </a:p>
          <a:p>
            <a:pPr algn="just"/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řítel úspěšně dokončil protialkoholní léčbu, kde byl 4,5 měsíce. Jeho psychiatr mu řekl, že to musí nahlásit dopravnímu inspektorátu a bude mu odebrán řidičský průkaz na dva roky.</a:t>
            </a:r>
          </a:p>
          <a:p>
            <a:pPr algn="just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Kdyby přítel na léčení vůbec nešel, nepřišel by o práci.</a:t>
            </a:r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Proč je dotaz důležitý: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Řidičské oprávnění představuje předpoklad pro výkon mnoha</a:t>
            </a:r>
            <a:b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zaměstnání.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Člověk co dobrovolně nastoupí léčbu je na tom “hůř“</a:t>
            </a:r>
            <a:b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než ten, co se jí vyhýbá.</a:t>
            </a:r>
          </a:p>
        </p:txBody>
      </p:sp>
      <p:cxnSp>
        <p:nvCxnSpPr>
          <p:cNvPr id="5" name="Přímá spojnice 4"/>
          <p:cNvCxnSpPr/>
          <p:nvPr/>
        </p:nvCxnSpPr>
        <p:spPr>
          <a:xfrm flipH="1" flipV="1">
            <a:off x="-80963" y="1768318"/>
            <a:ext cx="10958513" cy="30162"/>
          </a:xfrm>
          <a:prstGeom prst="line">
            <a:avLst/>
          </a:prstGeom>
          <a:ln w="1301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5" y="4154803"/>
            <a:ext cx="4572005" cy="233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68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849" y="393700"/>
            <a:ext cx="11363325" cy="1374618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Duševní onemocnění a řidičské oprávnění</a:t>
            </a:r>
            <a:endParaRPr lang="cs-CZ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848" y="2200275"/>
            <a:ext cx="11363325" cy="4286250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Právní úprava:</a:t>
            </a:r>
          </a:p>
          <a:p>
            <a:pPr algn="just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Příloha vyhlášky č. 277/2004 Sb., o zdravotní způsobilosti k řízení motorových vozidel.</a:t>
            </a:r>
          </a:p>
          <a:p>
            <a:pPr algn="just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 většiny duševních onemocnění závisí na posouzení lékaře, zda je pacient schopný řídit motorové vozidlo.</a:t>
            </a:r>
          </a:p>
          <a:p>
            <a:pPr algn="l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 závislostí podmínka prokázané abstinence.</a:t>
            </a:r>
            <a:b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alkoholová závislost (1 rok) nealkoholové závislosti (2 roky). </a:t>
            </a:r>
          </a:p>
          <a:p>
            <a:pPr algn="l"/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Doporučení: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Ne všechna oddělení hlásí všechny pacienty.</a:t>
            </a:r>
          </a:p>
          <a:p>
            <a:pPr algn="l"/>
            <a:endParaRPr lang="cs-CZ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 flipH="1" flipV="1">
            <a:off x="-80963" y="1768318"/>
            <a:ext cx="10958513" cy="30162"/>
          </a:xfrm>
          <a:prstGeom prst="line">
            <a:avLst/>
          </a:prstGeom>
          <a:ln w="1301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5" y="4154803"/>
            <a:ext cx="4572005" cy="233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47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849" y="393700"/>
            <a:ext cx="11363325" cy="1220787"/>
          </a:xfrm>
        </p:spPr>
        <p:txBody>
          <a:bodyPr/>
          <a:lstStyle/>
          <a:p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Shrnutí</a:t>
            </a:r>
            <a:endParaRPr lang="cs-CZ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848" y="2200275"/>
            <a:ext cx="11363325" cy="4286250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Právní poradenství může zlepšit situaci osob s duševním onemocněním.</a:t>
            </a:r>
          </a:p>
          <a:p>
            <a:pPr algn="l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Rozsah právních problémů, s nimž se může osoba s duševním onemocněním setkat je široký.</a:t>
            </a:r>
          </a:p>
          <a:p>
            <a:pPr algn="l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Bezplatné poradenství v oblastech vztahujících se ke zdravotnickému právu poskytuje online poradna Férová nemocnice.</a:t>
            </a:r>
          </a:p>
          <a:p>
            <a:pPr algn="l"/>
            <a:endParaRPr lang="cs-CZ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Osoby s duševním onemocněním potřebují poradenství i v jiných</a:t>
            </a:r>
            <a:b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právních oblastech (např. dluhové poradenství, rodinné</a:t>
            </a:r>
            <a:b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právo).</a:t>
            </a:r>
          </a:p>
          <a:p>
            <a:pPr algn="l"/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endParaRPr lang="cs-CZ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endParaRPr lang="cs-CZ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endParaRPr lang="cs-CZ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 flipH="1" flipV="1">
            <a:off x="-80963" y="1768318"/>
            <a:ext cx="10958513" cy="30162"/>
          </a:xfrm>
          <a:prstGeom prst="line">
            <a:avLst/>
          </a:prstGeom>
          <a:ln w="1301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5" y="4154803"/>
            <a:ext cx="4572005" cy="233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98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Děkuji za pozornost.</a:t>
            </a:r>
            <a:b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Rád se pokusím zodpovědět Vaše dotazy.</a:t>
            </a:r>
            <a:endParaRPr lang="cs-CZ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8588" y="4256087"/>
            <a:ext cx="10539412" cy="1910077"/>
          </a:xfrm>
          <a:ln>
            <a:noFill/>
          </a:ln>
        </p:spPr>
        <p:txBody>
          <a:bodyPr/>
          <a:lstStyle/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Mgr. et Mgr. Matěj Stříteský</a:t>
            </a:r>
          </a:p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Férová nemocnice – www.ferovanemocnice.cz</a:t>
            </a:r>
          </a:p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Liga lidských práv - Brno</a:t>
            </a:r>
          </a:p>
          <a:p>
            <a:pPr algn="l"/>
            <a:r>
              <a:rPr lang="cs-CZ" dirty="0" smtClean="0"/>
              <a:t> 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 flipH="1" flipV="1">
            <a:off x="0" y="3867944"/>
            <a:ext cx="10958513" cy="30162"/>
          </a:xfrm>
          <a:prstGeom prst="line">
            <a:avLst/>
          </a:prstGeom>
          <a:ln w="1301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5" y="4154803"/>
            <a:ext cx="4572005" cy="233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0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849" y="393700"/>
            <a:ext cx="11363325" cy="1220787"/>
          </a:xfrm>
        </p:spPr>
        <p:txBody>
          <a:bodyPr/>
          <a:lstStyle/>
          <a:p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Férová nemocnice - Co děláme?</a:t>
            </a:r>
            <a:endParaRPr lang="cs-CZ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848" y="2200275"/>
            <a:ext cx="11363325" cy="4286250"/>
          </a:xfrm>
          <a:ln>
            <a:noFill/>
          </a:ln>
        </p:spPr>
        <p:txBody>
          <a:bodyPr>
            <a:normAutofit fontScale="40000" lnSpcReduction="20000"/>
          </a:bodyPr>
          <a:lstStyle/>
          <a:p>
            <a:pPr marL="457200" indent="-457200" algn="just">
              <a:buFontTx/>
              <a:buChar char="-"/>
            </a:pPr>
            <a:r>
              <a:rPr lang="cs-CZ" sz="6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Poskytujeme poradenství pacientům (již více jak 4000 zodpovězených dotazů)</a:t>
            </a:r>
          </a:p>
          <a:p>
            <a:pPr marL="457200" indent="-457200" algn="just">
              <a:buFontTx/>
              <a:buChar char="-"/>
            </a:pPr>
            <a:r>
              <a:rPr lang="cs-CZ" sz="6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Právní problémy, kterým čelí člověk s duševním onemocněním nejsou spojeny pouze s hospitalizací a léčbou.</a:t>
            </a:r>
          </a:p>
          <a:p>
            <a:pPr marL="457200" indent="-457200" algn="just">
              <a:buFontTx/>
              <a:buChar char="-"/>
            </a:pPr>
            <a:r>
              <a:rPr lang="cs-CZ" sz="6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Právní úprava je pro laika nepřehledná, o to hůře se v ní orientuje, pokud je                v nepříznivé situaci.</a:t>
            </a:r>
            <a:endParaRPr lang="cs-CZ" sz="6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indent="-457200" algn="just">
              <a:buFontTx/>
              <a:buChar char="-"/>
            </a:pPr>
            <a:endParaRPr lang="cs-CZ" sz="6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cs-CZ" sz="6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Časté otázky v naší poradně:</a:t>
            </a:r>
          </a:p>
          <a:p>
            <a:pPr marL="342900" indent="-342900" algn="l">
              <a:buFontTx/>
              <a:buChar char="-"/>
            </a:pPr>
            <a:r>
              <a:rPr lang="cs-CZ" sz="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1. Kdo může nahlížet do mojí zdravotnické dokumentace?</a:t>
            </a:r>
          </a:p>
          <a:p>
            <a:pPr marL="342900" indent="-342900" algn="l">
              <a:buFontTx/>
              <a:buChar char="-"/>
            </a:pPr>
            <a:r>
              <a:rPr lang="cs-CZ" sz="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2. Na jaké příspěvky mám nárok?</a:t>
            </a:r>
          </a:p>
          <a:p>
            <a:pPr marL="342900" indent="-342900" algn="l">
              <a:buFontTx/>
              <a:buChar char="-"/>
            </a:pPr>
            <a:r>
              <a:rPr lang="cs-CZ" sz="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3. Nedostupnost ambulantní psychiatrické péče</a:t>
            </a:r>
          </a:p>
          <a:p>
            <a:pPr marL="342900" indent="-342900" algn="l">
              <a:buFontTx/>
              <a:buChar char="-"/>
            </a:pPr>
            <a:r>
              <a:rPr lang="cs-CZ" sz="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4. Jak si stěžovat na konkrétního zdravotníka?</a:t>
            </a:r>
          </a:p>
          <a:p>
            <a:pPr marL="342900" indent="-342900" algn="l">
              <a:buFontTx/>
              <a:buChar char="-"/>
            </a:pPr>
            <a:r>
              <a:rPr lang="cs-CZ" sz="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5. Duševní onemocnění a řidičské oprávnění</a:t>
            </a:r>
          </a:p>
          <a:p>
            <a:pPr algn="l"/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 flipH="1" flipV="1">
            <a:off x="-80963" y="1768318"/>
            <a:ext cx="10958513" cy="30162"/>
          </a:xfrm>
          <a:prstGeom prst="line">
            <a:avLst/>
          </a:prstGeom>
          <a:ln w="1301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5" y="4154803"/>
            <a:ext cx="4572005" cy="233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1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849" y="393700"/>
            <a:ext cx="11363325" cy="1404780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Kdo </a:t>
            </a:r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může nahlížet do mojí zdravotnické </a:t>
            </a:r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dokumentace?</a:t>
            </a:r>
            <a:endParaRPr lang="cs-CZ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848" y="2200275"/>
            <a:ext cx="11363325" cy="4286250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Dotaz z poradny:</a:t>
            </a:r>
          </a:p>
          <a:p>
            <a:pPr algn="just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Byla mi stanovena psychiatrická diagnóza, aktuálně jsem bez potíží a sháním si zaměstnání. Mám strach, že závodní lékař se dozví o mém duševním onemocnění                 a nedoporučí mě pro zaměstnání, případně se bojím, že se o mé diagnóze dozví mí budoucí spolupracovníci či zaměstnavatel. </a:t>
            </a:r>
          </a:p>
          <a:p>
            <a:pPr algn="l"/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Proč je dotaz důležitý: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Strach z “prozrazení“ diagnózy může představovat překážku při</a:t>
            </a:r>
            <a:b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hledání zaměstnání</a:t>
            </a:r>
          </a:p>
          <a:p>
            <a:pPr marL="342900" indent="-342900" algn="l">
              <a:buFontTx/>
              <a:buChar char="-"/>
            </a:pPr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 flipH="1" flipV="1">
            <a:off x="-80963" y="1768318"/>
            <a:ext cx="10958513" cy="30162"/>
          </a:xfrm>
          <a:prstGeom prst="line">
            <a:avLst/>
          </a:prstGeom>
          <a:ln w="1301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5" y="4154803"/>
            <a:ext cx="4572005" cy="233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51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849" y="393700"/>
            <a:ext cx="11363325" cy="1404780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Kdo </a:t>
            </a:r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může nahlížet do mojí zdravotnické </a:t>
            </a:r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dokumentace?</a:t>
            </a:r>
            <a:endParaRPr lang="cs-CZ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848" y="2200275"/>
            <a:ext cx="11363325" cy="4286250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Právní úprava:</a:t>
            </a:r>
          </a:p>
          <a:p>
            <a:pPr algn="l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§ 65 zákona č. 372/2011 Sb., o zdravotních službách</a:t>
            </a:r>
          </a:p>
          <a:p>
            <a:pPr algn="l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 zdravotnické dokumentace mohou bez souhlasu pacienta nahlížet jen zákonem uvedené osoby (např. posudkové komise přiznávající invalidní důchod).</a:t>
            </a:r>
          </a:p>
          <a:p>
            <a:pPr algn="l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Závodní lékař nenahlíží do zdravotnické dokumentace ale do výpisu z ní</a:t>
            </a:r>
            <a:b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zhotoveného praktickým lékařem.</a:t>
            </a:r>
          </a:p>
          <a:p>
            <a:pPr algn="l"/>
            <a:endParaRPr lang="cs-CZ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Doporučení: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Najít si praktického lékaře, který bude do výpisu uvádět</a:t>
            </a:r>
            <a:b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pouze aktuální informace.</a:t>
            </a:r>
          </a:p>
        </p:txBody>
      </p:sp>
      <p:cxnSp>
        <p:nvCxnSpPr>
          <p:cNvPr id="5" name="Přímá spojnice 4"/>
          <p:cNvCxnSpPr/>
          <p:nvPr/>
        </p:nvCxnSpPr>
        <p:spPr>
          <a:xfrm flipH="1" flipV="1">
            <a:off x="-80963" y="1768318"/>
            <a:ext cx="10958513" cy="30162"/>
          </a:xfrm>
          <a:prstGeom prst="line">
            <a:avLst/>
          </a:prstGeom>
          <a:ln w="1301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5" y="4154803"/>
            <a:ext cx="4572005" cy="233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6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849" y="393700"/>
            <a:ext cx="11363325" cy="1220787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Na jaké příspěvky mám </a:t>
            </a:r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nárok?</a:t>
            </a:r>
            <a:endParaRPr lang="cs-CZ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848" y="2200275"/>
            <a:ext cx="11363325" cy="4286250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Dotaz z poradny:</a:t>
            </a:r>
          </a:p>
          <a:p>
            <a:pPr algn="just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Mám duševní onemocnění, nevím, zda mám nárok na nějaké příspěvky, mohu např. dostávat invalidní důchod? A když budu invalidní důchod pobírat mohu pracovat, nebo se to vylučuje?</a:t>
            </a:r>
          </a:p>
          <a:p>
            <a:pPr algn="just"/>
            <a:endParaRPr lang="cs-CZ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Proč je dotaz důležitý: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Panuje představa, že přiznání invalidního důchodu, člověka</a:t>
            </a:r>
            <a:b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znevýhodňuje na trhu práce.</a:t>
            </a:r>
          </a:p>
        </p:txBody>
      </p:sp>
      <p:cxnSp>
        <p:nvCxnSpPr>
          <p:cNvPr id="5" name="Přímá spojnice 4"/>
          <p:cNvCxnSpPr/>
          <p:nvPr/>
        </p:nvCxnSpPr>
        <p:spPr>
          <a:xfrm flipH="1" flipV="1">
            <a:off x="-80963" y="1768318"/>
            <a:ext cx="10958513" cy="30162"/>
          </a:xfrm>
          <a:prstGeom prst="line">
            <a:avLst/>
          </a:prstGeom>
          <a:ln w="1301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5" y="4154803"/>
            <a:ext cx="4572005" cy="233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27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849" y="393700"/>
            <a:ext cx="11363325" cy="1220787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Na jaké příspěvky mám </a:t>
            </a:r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nárok?</a:t>
            </a:r>
            <a:endParaRPr lang="cs-CZ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848" y="2200275"/>
            <a:ext cx="11363325" cy="4286250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Právní úprava:</a:t>
            </a:r>
          </a:p>
          <a:p>
            <a:pPr algn="just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Příloha vyhlášky č. 359/2009 Sb., o posuzování invalidity, z důvodu duševního onemocnění může být s ohledem na jeho závažnost přiznán až invalidní důchod 3. stupně.</a:t>
            </a:r>
          </a:p>
          <a:p>
            <a:pPr algn="just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Přiznání invalidního důchodu nepředstavuje překážku pro výkon zaměstnání.</a:t>
            </a:r>
          </a:p>
          <a:p>
            <a:pPr algn="l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§ 7 zákona č. 108/2006 Sb. o sociálních službách upravuje příspěvek</a:t>
            </a:r>
            <a:b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na péči.</a:t>
            </a:r>
          </a:p>
          <a:p>
            <a:pPr algn="l"/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Doporučení: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Obrátit se na okresní správu sociálního zabezpečení, </a:t>
            </a:r>
            <a:b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kde by měli poskytnou bližší informace.</a:t>
            </a:r>
          </a:p>
          <a:p>
            <a:pPr marL="342900" indent="-342900" algn="l">
              <a:buFontTx/>
              <a:buChar char="-"/>
            </a:pPr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 flipH="1" flipV="1">
            <a:off x="-80963" y="1768318"/>
            <a:ext cx="10958513" cy="30162"/>
          </a:xfrm>
          <a:prstGeom prst="line">
            <a:avLst/>
          </a:prstGeom>
          <a:ln w="1301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5" y="4154803"/>
            <a:ext cx="4572005" cy="233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19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849" y="393700"/>
            <a:ext cx="11363325" cy="1374618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Nedostupnost ambulantní psychiatrické </a:t>
            </a:r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péče</a:t>
            </a:r>
            <a:endParaRPr lang="cs-CZ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848" y="2200275"/>
            <a:ext cx="11363325" cy="4286250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Dotaz z poradny:</a:t>
            </a:r>
          </a:p>
          <a:p>
            <a:pPr algn="just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Syn byl hospitalizován na psychiatrii a propuštěn do ambulantní péče. Žádný psychiatr        v našem krajském městě pacienty nebere. VZP nám řekla, že je nemůže donutit. Zajistila psychiatra v Praze (100 km od bydliště). Postupovala pojišťovna správně?</a:t>
            </a:r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Proč je otázka důležitá: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Čím hůře je zdravotní péče dostupná, tím méně je pro</a:t>
            </a:r>
            <a:b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pacienta využitelná.</a:t>
            </a:r>
          </a:p>
          <a:p>
            <a:pPr marL="342900" indent="-342900" algn="l">
              <a:buFontTx/>
              <a:buChar char="-"/>
            </a:pPr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 flipH="1" flipV="1">
            <a:off x="-80963" y="1768318"/>
            <a:ext cx="10958513" cy="30162"/>
          </a:xfrm>
          <a:prstGeom prst="line">
            <a:avLst/>
          </a:prstGeom>
          <a:ln w="1301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5" y="4154803"/>
            <a:ext cx="4572005" cy="233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81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849" y="393700"/>
            <a:ext cx="11363325" cy="1374618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Nedostupnost ambulantní psychiatrické </a:t>
            </a:r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péče</a:t>
            </a:r>
            <a:endParaRPr lang="cs-CZ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848" y="2200275"/>
            <a:ext cx="11363325" cy="4286250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Právní úprava:</a:t>
            </a:r>
          </a:p>
          <a:p>
            <a:pPr algn="l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Nařízení vlády č. 307/2012 Sb., o místní a časové dostupnosti zdravotních služeb</a:t>
            </a:r>
          </a:p>
          <a:p>
            <a:pPr algn="l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Psychiatrická a psychologická ambulantní péče má být každému dostupná v takové vzdálenosti, kterou je možné urazit automobilem do 60 minut. </a:t>
            </a:r>
          </a:p>
          <a:p>
            <a:pPr algn="l"/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Doporučení: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Trvat na tom, aby pojišťovna zajistila dostupnou péči.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Usilovat o systémovou změnu.</a:t>
            </a:r>
          </a:p>
        </p:txBody>
      </p:sp>
      <p:cxnSp>
        <p:nvCxnSpPr>
          <p:cNvPr id="5" name="Přímá spojnice 4"/>
          <p:cNvCxnSpPr/>
          <p:nvPr/>
        </p:nvCxnSpPr>
        <p:spPr>
          <a:xfrm flipH="1" flipV="1">
            <a:off x="-80963" y="1768318"/>
            <a:ext cx="10958513" cy="30162"/>
          </a:xfrm>
          <a:prstGeom prst="line">
            <a:avLst/>
          </a:prstGeom>
          <a:ln w="1301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5" y="4154803"/>
            <a:ext cx="4572005" cy="233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24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849" y="393700"/>
            <a:ext cx="11363325" cy="1374618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Jak si stěžovat na konkrétního </a:t>
            </a:r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zdravotníka?</a:t>
            </a:r>
            <a:endParaRPr lang="cs-CZ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848" y="2200275"/>
            <a:ext cx="11363325" cy="4286250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Dotaz z poradny:</a:t>
            </a:r>
          </a:p>
          <a:p>
            <a:pPr algn="just"/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 s tím, když několik špičkových lékařů po dobu více než deseti let zlehčuje diagnózu        a všem říkají, že pacient musí sám bojovat, když se nakonec ukázalo, že to nemohlo nikdy jít. Sám příbuzný říkal lékaři opakovaně, že má psychózu, i další lidé, ale dostalo se nám jen rad, abychom si ho nevšímali, že se dělá zajímavým. A nyní jiný lékař řekl, že je jasné, že je to schizofrenie už dávno.</a:t>
            </a:r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cs-CZ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Proč je dotaz důležitý: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Projev nesouhlasu představuje zpětnou vazbu pro systém.</a:t>
            </a:r>
          </a:p>
          <a:p>
            <a:pPr marL="342900" indent="-342900" algn="l">
              <a:buFontTx/>
              <a:buChar char="-"/>
            </a:pPr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endParaRPr lang="cs-CZ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 flipH="1" flipV="1">
            <a:off x="-80963" y="1768318"/>
            <a:ext cx="10958513" cy="30162"/>
          </a:xfrm>
          <a:prstGeom prst="line">
            <a:avLst/>
          </a:prstGeom>
          <a:ln w="1301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5" y="4154803"/>
            <a:ext cx="4572005" cy="233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87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1065</TotalTime>
  <Words>845</Words>
  <Application>Microsoft Office PowerPoint</Application>
  <PresentationFormat>Vlastní</PresentationFormat>
  <Paragraphs>102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Office</vt:lpstr>
      <vt:lpstr>Nejčastější právní problémy psychiatrických pacientů</vt:lpstr>
      <vt:lpstr>Férová nemocnice - Co děláme?</vt:lpstr>
      <vt:lpstr>Kdo může nahlížet do mojí zdravotnické dokumentace?</vt:lpstr>
      <vt:lpstr>Kdo může nahlížet do mojí zdravotnické dokumentace?</vt:lpstr>
      <vt:lpstr>Na jaké příspěvky mám nárok?</vt:lpstr>
      <vt:lpstr>Na jaké příspěvky mám nárok?</vt:lpstr>
      <vt:lpstr>Nedostupnost ambulantní psychiatrické péče</vt:lpstr>
      <vt:lpstr>Nedostupnost ambulantní psychiatrické péče</vt:lpstr>
      <vt:lpstr>Jak si stěžovat na konkrétního zdravotníka?</vt:lpstr>
      <vt:lpstr>Jak si stěžovat na konkrétního zdravotníka?</vt:lpstr>
      <vt:lpstr>Duševní onemocnění a řidičské oprávnění</vt:lpstr>
      <vt:lpstr>Duševní onemocnění a řidičské oprávnění</vt:lpstr>
      <vt:lpstr>Shrnutí</vt:lpstr>
      <vt:lpstr>Děkuji za pozornost. Rád se pokusím zodpovědět Vaše dotazy.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Matěj</dc:creator>
  <cp:lastModifiedBy>Terezie Hradilková</cp:lastModifiedBy>
  <cp:revision>42</cp:revision>
  <cp:lastPrinted>2016-04-18T14:31:08Z</cp:lastPrinted>
  <dcterms:created xsi:type="dcterms:W3CDTF">2016-04-17T12:51:31Z</dcterms:created>
  <dcterms:modified xsi:type="dcterms:W3CDTF">2016-04-18T14:37:18Z</dcterms:modified>
</cp:coreProperties>
</file>